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</p:sldIdLst>
  <p:sldSz cx="18288000" cy="10287000"/>
  <p:notesSz cx="6858000" cy="9144000"/>
  <p:embeddedFontLst>
    <p:embeddedFont>
      <p:font typeface="Raleway" charset="1" panose="020B0503030101060003"/>
      <p:regular r:id="rId6"/>
    </p:embeddedFont>
    <p:embeddedFont>
      <p:font typeface="Raleway Bold" charset="1" panose="020B0803030101060003"/>
      <p:regular r:id="rId7"/>
    </p:embeddedFont>
    <p:embeddedFont>
      <p:font typeface="Raleway Heavy" charset="1" panose="020B0003030101060003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32" Target="slides/slide20.xml" Type="http://schemas.openxmlformats.org/officeDocument/2006/relationships/slide"/><Relationship Id="rId33" Target="slides/slide21.xml" Type="http://schemas.openxmlformats.org/officeDocument/2006/relationships/slide"/><Relationship Id="rId34" Target="slides/slide22.xml" Type="http://schemas.openxmlformats.org/officeDocument/2006/relationships/slide"/><Relationship Id="rId35" Target="slides/slide23.xml" Type="http://schemas.openxmlformats.org/officeDocument/2006/relationships/slide"/><Relationship Id="rId36" Target="slides/slide24.xml" Type="http://schemas.openxmlformats.org/officeDocument/2006/relationships/slide"/><Relationship Id="rId37" Target="slides/slide2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5831" y="-1464854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5081082" cy="10324703"/>
            <a:chOff x="0" y="0"/>
            <a:chExt cx="61017743" cy="417735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017745" cy="41773534"/>
            </a:xfrm>
            <a:custGeom>
              <a:avLst/>
              <a:gdLst/>
              <a:ahLst/>
              <a:cxnLst/>
              <a:rect r="r" b="b" t="t" l="l"/>
              <a:pathLst>
                <a:path h="41773534" w="61017745">
                  <a:moveTo>
                    <a:pt x="60791682" y="0"/>
                  </a:moveTo>
                  <a:lnTo>
                    <a:pt x="0" y="0"/>
                  </a:lnTo>
                  <a:lnTo>
                    <a:pt x="0" y="41773534"/>
                  </a:lnTo>
                  <a:lnTo>
                    <a:pt x="61017745" y="41773534"/>
                  </a:lnTo>
                  <a:lnTo>
                    <a:pt x="61017745" y="0"/>
                  </a:lnTo>
                  <a:lnTo>
                    <a:pt x="60791682" y="0"/>
                  </a:lnTo>
                  <a:close/>
                  <a:moveTo>
                    <a:pt x="60791682" y="41547473"/>
                  </a:moveTo>
                  <a:lnTo>
                    <a:pt x="228600" y="41547473"/>
                  </a:lnTo>
                  <a:lnTo>
                    <a:pt x="228600" y="228600"/>
                  </a:lnTo>
                  <a:lnTo>
                    <a:pt x="60791682" y="228600"/>
                  </a:lnTo>
                  <a:lnTo>
                    <a:pt x="60791682" y="4154747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50343" y="2724662"/>
            <a:ext cx="7587313" cy="4837677"/>
            <a:chOff x="0" y="0"/>
            <a:chExt cx="10116418" cy="64502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603714" y="0"/>
              <a:ext cx="8908989" cy="638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Bold"/>
                </a:rPr>
                <a:t>MEYER AND PARKS REALTY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50097"/>
              <a:ext cx="10116418" cy="358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10000">
                  <a:solidFill>
                    <a:srgbClr val="CD0046"/>
                  </a:solidFill>
                  <a:latin typeface="Raleway Heavy Italics"/>
                </a:rPr>
                <a:t>Selling Your Home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03714" y="5817987"/>
              <a:ext cx="890899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196">
                  <a:solidFill>
                    <a:srgbClr val="01949A"/>
                  </a:solidFill>
                  <a:latin typeface="Raleway"/>
                </a:rPr>
                <a:t>Presented by Rachelle Beaudry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6459624" y="-1014239"/>
            <a:ext cx="2465926" cy="5657779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1" id="11"/>
          <p:cNvSpPr/>
          <p:nvPr/>
        </p:nvSpPr>
        <p:spPr>
          <a:xfrm rot="0">
            <a:off x="-941794" y="7868993"/>
            <a:ext cx="5291306" cy="3484410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234" y="1789379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3459" y="-1066403"/>
            <a:ext cx="15081082" cy="10324703"/>
            <a:chOff x="0" y="0"/>
            <a:chExt cx="61017743" cy="417735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017745" cy="41773534"/>
            </a:xfrm>
            <a:custGeom>
              <a:avLst/>
              <a:gdLst/>
              <a:ahLst/>
              <a:cxnLst/>
              <a:rect r="r" b="b" t="t" l="l"/>
              <a:pathLst>
                <a:path h="41773534" w="61017745">
                  <a:moveTo>
                    <a:pt x="60791682" y="0"/>
                  </a:moveTo>
                  <a:lnTo>
                    <a:pt x="0" y="0"/>
                  </a:lnTo>
                  <a:lnTo>
                    <a:pt x="0" y="41773534"/>
                  </a:lnTo>
                  <a:lnTo>
                    <a:pt x="61017745" y="41773534"/>
                  </a:lnTo>
                  <a:lnTo>
                    <a:pt x="61017745" y="0"/>
                  </a:lnTo>
                  <a:lnTo>
                    <a:pt x="60791682" y="0"/>
                  </a:lnTo>
                  <a:close/>
                  <a:moveTo>
                    <a:pt x="60791682" y="41547473"/>
                  </a:moveTo>
                  <a:lnTo>
                    <a:pt x="228600" y="41547473"/>
                  </a:lnTo>
                  <a:lnTo>
                    <a:pt x="228600" y="228600"/>
                  </a:lnTo>
                  <a:lnTo>
                    <a:pt x="60791682" y="228600"/>
                  </a:lnTo>
                  <a:lnTo>
                    <a:pt x="60791682" y="4154747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19839" y="3821946"/>
            <a:ext cx="8710218" cy="3809706"/>
            <a:chOff x="0" y="0"/>
            <a:chExt cx="11613624" cy="50796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01601"/>
              <a:ext cx="11613624" cy="2398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OUR FORMULA FOR SUCCESS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0454498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LISTING WITH US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72006"/>
              <a:ext cx="1045449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From Inspecting to Selling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-765717" y="-377769"/>
            <a:ext cx="3588833" cy="3122181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1" id="11"/>
          <p:cNvSpPr/>
          <p:nvPr/>
        </p:nvSpPr>
        <p:spPr>
          <a:xfrm rot="0">
            <a:off x="15958698" y="7631651"/>
            <a:ext cx="3697502" cy="3049736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00195" y="1028700"/>
            <a:ext cx="6233100" cy="8229600"/>
          </a:xfrm>
          <a:prstGeom prst="rect">
            <a:avLst/>
          </a:prstGeom>
          <a:solidFill>
            <a:srgbClr val="FBFBF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429500" y="-1754637"/>
            <a:ext cx="7655402" cy="10324703"/>
            <a:chOff x="0" y="0"/>
            <a:chExt cx="30973598" cy="41773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0973598" cy="41773534"/>
            </a:xfrm>
            <a:custGeom>
              <a:avLst/>
              <a:gdLst/>
              <a:ahLst/>
              <a:cxnLst/>
              <a:rect r="r" b="b" t="t" l="l"/>
              <a:pathLst>
                <a:path h="41773534" w="30973598">
                  <a:moveTo>
                    <a:pt x="30747537" y="0"/>
                  </a:moveTo>
                  <a:lnTo>
                    <a:pt x="0" y="0"/>
                  </a:lnTo>
                  <a:lnTo>
                    <a:pt x="0" y="41773534"/>
                  </a:lnTo>
                  <a:lnTo>
                    <a:pt x="30973598" y="41773534"/>
                  </a:lnTo>
                  <a:lnTo>
                    <a:pt x="30973598" y="0"/>
                  </a:lnTo>
                  <a:lnTo>
                    <a:pt x="30747537" y="0"/>
                  </a:lnTo>
                  <a:close/>
                  <a:moveTo>
                    <a:pt x="30747537" y="41547473"/>
                  </a:moveTo>
                  <a:lnTo>
                    <a:pt x="228600" y="41547473"/>
                  </a:lnTo>
                  <a:lnTo>
                    <a:pt x="228600" y="228600"/>
                  </a:lnTo>
                  <a:lnTo>
                    <a:pt x="30747537" y="228600"/>
                  </a:lnTo>
                  <a:lnTo>
                    <a:pt x="30747537" y="4154747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57457" y="1659695"/>
            <a:ext cx="8923201" cy="11411388"/>
            <a:chOff x="0" y="0"/>
            <a:chExt cx="36103086" cy="4617023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03086" cy="46170236"/>
            </a:xfrm>
            <a:custGeom>
              <a:avLst/>
              <a:gdLst/>
              <a:ahLst/>
              <a:cxnLst/>
              <a:rect r="r" b="b" t="t" l="l"/>
              <a:pathLst>
                <a:path h="46170236" w="36103086">
                  <a:moveTo>
                    <a:pt x="35877026" y="0"/>
                  </a:moveTo>
                  <a:lnTo>
                    <a:pt x="0" y="0"/>
                  </a:lnTo>
                  <a:lnTo>
                    <a:pt x="0" y="46170236"/>
                  </a:lnTo>
                  <a:lnTo>
                    <a:pt x="36103086" y="46170236"/>
                  </a:lnTo>
                  <a:lnTo>
                    <a:pt x="36103086" y="0"/>
                  </a:lnTo>
                  <a:lnTo>
                    <a:pt x="35877026" y="0"/>
                  </a:lnTo>
                  <a:close/>
                  <a:moveTo>
                    <a:pt x="35877026" y="45944179"/>
                  </a:moveTo>
                  <a:lnTo>
                    <a:pt x="228600" y="45944179"/>
                  </a:lnTo>
                  <a:lnTo>
                    <a:pt x="228600" y="228600"/>
                  </a:lnTo>
                  <a:lnTo>
                    <a:pt x="35877026" y="228600"/>
                  </a:lnTo>
                  <a:lnTo>
                    <a:pt x="35877026" y="45944179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191652" y="3529965"/>
            <a:ext cx="3820139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spc="112">
                <a:solidFill>
                  <a:srgbClr val="01949A"/>
                </a:solidFill>
                <a:latin typeface="Raleway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-1138477" y="9406570"/>
            <a:ext cx="3697502" cy="1600823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9" id="9"/>
          <p:cNvSpPr/>
          <p:nvPr/>
        </p:nvSpPr>
        <p:spPr>
          <a:xfrm rot="0">
            <a:off x="14807835" y="-152051"/>
            <a:ext cx="3480165" cy="2361502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64854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00722" y="1028700"/>
            <a:ext cx="18160022" cy="8767121"/>
            <a:chOff x="0" y="0"/>
            <a:chExt cx="73475071" cy="3547159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3475069" cy="35471590"/>
            </a:xfrm>
            <a:custGeom>
              <a:avLst/>
              <a:gdLst/>
              <a:ahLst/>
              <a:cxnLst/>
              <a:rect r="r" b="b" t="t" l="l"/>
              <a:pathLst>
                <a:path h="35471590" w="73475069">
                  <a:moveTo>
                    <a:pt x="73249011" y="0"/>
                  </a:moveTo>
                  <a:lnTo>
                    <a:pt x="0" y="0"/>
                  </a:lnTo>
                  <a:lnTo>
                    <a:pt x="0" y="35471590"/>
                  </a:lnTo>
                  <a:lnTo>
                    <a:pt x="73475069" y="35471590"/>
                  </a:lnTo>
                  <a:lnTo>
                    <a:pt x="73475069" y="0"/>
                  </a:lnTo>
                  <a:lnTo>
                    <a:pt x="73249011" y="0"/>
                  </a:lnTo>
                  <a:close/>
                  <a:moveTo>
                    <a:pt x="73249011" y="35245529"/>
                  </a:moveTo>
                  <a:lnTo>
                    <a:pt x="228600" y="35245529"/>
                  </a:lnTo>
                  <a:lnTo>
                    <a:pt x="228600" y="228600"/>
                  </a:lnTo>
                  <a:lnTo>
                    <a:pt x="73249011" y="228600"/>
                  </a:lnTo>
                  <a:lnTo>
                    <a:pt x="73249011" y="35245529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89516" y="2094537"/>
            <a:ext cx="13277768" cy="6097926"/>
            <a:chOff x="0" y="0"/>
            <a:chExt cx="17703691" cy="81305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7703691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01949A"/>
                  </a:solidFill>
                  <a:latin typeface="Raleway Bold Italics"/>
                </a:rPr>
                <a:t>WHAT DO YOU WANT?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88287"/>
              <a:ext cx="1726438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Best Values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10695"/>
              <a:ext cx="17264389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274171"/>
              <a:ext cx="1726438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Hassle-free Transaction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196580"/>
              <a:ext cx="17264389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556649"/>
              <a:ext cx="1726438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Quick Turnaround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479058"/>
              <a:ext cx="17264389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-1740082" y="7925498"/>
            <a:ext cx="3480165" cy="2361502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5" id="15"/>
          <p:cNvSpPr/>
          <p:nvPr/>
        </p:nvSpPr>
        <p:spPr>
          <a:xfrm rot="0">
            <a:off x="16605902" y="-303186"/>
            <a:ext cx="2502148" cy="3267073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580" y="-1138849"/>
            <a:ext cx="18630919" cy="10723154"/>
            <a:chOff x="0" y="0"/>
            <a:chExt cx="75380309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5380310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5380310">
                  <a:moveTo>
                    <a:pt x="75154247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5380310" y="43385659"/>
                  </a:lnTo>
                  <a:lnTo>
                    <a:pt x="75380310" y="0"/>
                  </a:lnTo>
                  <a:lnTo>
                    <a:pt x="75154247" y="0"/>
                  </a:lnTo>
                  <a:close/>
                  <a:moveTo>
                    <a:pt x="75154247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5154247" y="228600"/>
                  </a:lnTo>
                  <a:lnTo>
                    <a:pt x="75154247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926546"/>
            <a:ext cx="3852005" cy="6666198"/>
            <a:chOff x="0" y="0"/>
            <a:chExt cx="15585134" cy="2697129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585134" cy="26971296"/>
            </a:xfrm>
            <a:custGeom>
              <a:avLst/>
              <a:gdLst/>
              <a:ahLst/>
              <a:cxnLst/>
              <a:rect r="r" b="b" t="t" l="l"/>
              <a:pathLst>
                <a:path h="26971296" w="15585134">
                  <a:moveTo>
                    <a:pt x="15359073" y="0"/>
                  </a:moveTo>
                  <a:lnTo>
                    <a:pt x="0" y="0"/>
                  </a:lnTo>
                  <a:lnTo>
                    <a:pt x="0" y="26971296"/>
                  </a:lnTo>
                  <a:lnTo>
                    <a:pt x="15585134" y="26971296"/>
                  </a:lnTo>
                  <a:lnTo>
                    <a:pt x="15585134" y="0"/>
                  </a:lnTo>
                  <a:lnTo>
                    <a:pt x="15359073" y="0"/>
                  </a:lnTo>
                  <a:close/>
                  <a:moveTo>
                    <a:pt x="15359073" y="26745236"/>
                  </a:moveTo>
                  <a:lnTo>
                    <a:pt x="228600" y="26745236"/>
                  </a:lnTo>
                  <a:lnTo>
                    <a:pt x="228600" y="228600"/>
                  </a:lnTo>
                  <a:lnTo>
                    <a:pt x="15359073" y="228600"/>
                  </a:lnTo>
                  <a:lnTo>
                    <a:pt x="15359073" y="26745236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27342" y="1804675"/>
            <a:ext cx="123687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 spc="165">
                <a:solidFill>
                  <a:srgbClr val="CD0046"/>
                </a:solidFill>
                <a:latin typeface="Raleway Bold Italics"/>
              </a:rPr>
              <a:t>What We Can Do For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06861" y="4853737"/>
            <a:ext cx="3095683" cy="3287288"/>
            <a:chOff x="0" y="0"/>
            <a:chExt cx="4127577" cy="4383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127577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Home Inspection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75553"/>
              <a:ext cx="4127577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91995" y="3926546"/>
            <a:ext cx="3852005" cy="6666198"/>
            <a:chOff x="0" y="0"/>
            <a:chExt cx="15585134" cy="2697129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585134" cy="26971296"/>
            </a:xfrm>
            <a:custGeom>
              <a:avLst/>
              <a:gdLst/>
              <a:ahLst/>
              <a:cxnLst/>
              <a:rect r="r" b="b" t="t" l="l"/>
              <a:pathLst>
                <a:path h="26971296" w="15585134">
                  <a:moveTo>
                    <a:pt x="15359073" y="0"/>
                  </a:moveTo>
                  <a:lnTo>
                    <a:pt x="0" y="0"/>
                  </a:lnTo>
                  <a:lnTo>
                    <a:pt x="0" y="26971296"/>
                  </a:lnTo>
                  <a:lnTo>
                    <a:pt x="15585134" y="26971296"/>
                  </a:lnTo>
                  <a:lnTo>
                    <a:pt x="15585134" y="0"/>
                  </a:lnTo>
                  <a:lnTo>
                    <a:pt x="15359073" y="0"/>
                  </a:lnTo>
                  <a:close/>
                  <a:moveTo>
                    <a:pt x="15359073" y="26745236"/>
                  </a:moveTo>
                  <a:lnTo>
                    <a:pt x="228600" y="26745236"/>
                  </a:lnTo>
                  <a:lnTo>
                    <a:pt x="228600" y="228600"/>
                  </a:lnTo>
                  <a:lnTo>
                    <a:pt x="15359073" y="228600"/>
                  </a:lnTo>
                  <a:lnTo>
                    <a:pt x="15359073" y="26745236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70156" y="4853737"/>
            <a:ext cx="3095683" cy="2725313"/>
            <a:chOff x="0" y="0"/>
            <a:chExt cx="4127577" cy="363375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412757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Valuation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26253"/>
              <a:ext cx="4127577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48838" y="3926546"/>
            <a:ext cx="3852005" cy="6666198"/>
            <a:chOff x="0" y="0"/>
            <a:chExt cx="15585134" cy="2697129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5585134" cy="26971296"/>
            </a:xfrm>
            <a:custGeom>
              <a:avLst/>
              <a:gdLst/>
              <a:ahLst/>
              <a:cxnLst/>
              <a:rect r="r" b="b" t="t" l="l"/>
              <a:pathLst>
                <a:path h="26971296" w="15585134">
                  <a:moveTo>
                    <a:pt x="15359073" y="0"/>
                  </a:moveTo>
                  <a:lnTo>
                    <a:pt x="0" y="0"/>
                  </a:lnTo>
                  <a:lnTo>
                    <a:pt x="0" y="26971296"/>
                  </a:lnTo>
                  <a:lnTo>
                    <a:pt x="15585134" y="26971296"/>
                  </a:lnTo>
                  <a:lnTo>
                    <a:pt x="15585134" y="0"/>
                  </a:lnTo>
                  <a:lnTo>
                    <a:pt x="15359073" y="0"/>
                  </a:lnTo>
                  <a:close/>
                  <a:moveTo>
                    <a:pt x="15359073" y="26745236"/>
                  </a:moveTo>
                  <a:lnTo>
                    <a:pt x="228600" y="26745236"/>
                  </a:lnTo>
                  <a:lnTo>
                    <a:pt x="228600" y="228600"/>
                  </a:lnTo>
                  <a:lnTo>
                    <a:pt x="15359073" y="228600"/>
                  </a:lnTo>
                  <a:lnTo>
                    <a:pt x="15359073" y="26745236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26999" y="4853737"/>
            <a:ext cx="3095683" cy="2725313"/>
            <a:chOff x="0" y="0"/>
            <a:chExt cx="4127577" cy="363375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412757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Staging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26253"/>
              <a:ext cx="4127577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12132" y="3926546"/>
            <a:ext cx="3852005" cy="6666198"/>
            <a:chOff x="0" y="0"/>
            <a:chExt cx="15585134" cy="2697129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585134" cy="26971296"/>
            </a:xfrm>
            <a:custGeom>
              <a:avLst/>
              <a:gdLst/>
              <a:ahLst/>
              <a:cxnLst/>
              <a:rect r="r" b="b" t="t" l="l"/>
              <a:pathLst>
                <a:path h="26971296" w="15585134">
                  <a:moveTo>
                    <a:pt x="15359073" y="0"/>
                  </a:moveTo>
                  <a:lnTo>
                    <a:pt x="0" y="0"/>
                  </a:lnTo>
                  <a:lnTo>
                    <a:pt x="0" y="26971296"/>
                  </a:lnTo>
                  <a:lnTo>
                    <a:pt x="15585134" y="26971296"/>
                  </a:lnTo>
                  <a:lnTo>
                    <a:pt x="15585134" y="0"/>
                  </a:lnTo>
                  <a:lnTo>
                    <a:pt x="15359073" y="0"/>
                  </a:lnTo>
                  <a:close/>
                  <a:moveTo>
                    <a:pt x="15359073" y="26745236"/>
                  </a:moveTo>
                  <a:lnTo>
                    <a:pt x="228600" y="26745236"/>
                  </a:lnTo>
                  <a:lnTo>
                    <a:pt x="228600" y="228600"/>
                  </a:lnTo>
                  <a:lnTo>
                    <a:pt x="15359073" y="228600"/>
                  </a:lnTo>
                  <a:lnTo>
                    <a:pt x="15359073" y="26745236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190294" y="4853737"/>
            <a:ext cx="3095683" cy="2725313"/>
            <a:chOff x="0" y="0"/>
            <a:chExt cx="4127577" cy="36337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412757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Selling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226253"/>
              <a:ext cx="4127577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rot="0">
            <a:off x="15496069" y="8925135"/>
            <a:ext cx="2791931" cy="2723730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26" id="26"/>
          <p:cNvSpPr/>
          <p:nvPr/>
        </p:nvSpPr>
        <p:spPr>
          <a:xfrm rot="0">
            <a:off x="-1218502" y="-333165"/>
            <a:ext cx="3480165" cy="1311040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8882" y="-1827082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32396" y="1519879"/>
            <a:ext cx="9394098" cy="9455355"/>
            <a:chOff x="0" y="0"/>
            <a:chExt cx="38008324" cy="382561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8008325" cy="38256170"/>
            </a:xfrm>
            <a:custGeom>
              <a:avLst/>
              <a:gdLst/>
              <a:ahLst/>
              <a:cxnLst/>
              <a:rect r="r" b="b" t="t" l="l"/>
              <a:pathLst>
                <a:path h="38256170" w="38008325">
                  <a:moveTo>
                    <a:pt x="37782264" y="0"/>
                  </a:moveTo>
                  <a:lnTo>
                    <a:pt x="0" y="0"/>
                  </a:lnTo>
                  <a:lnTo>
                    <a:pt x="0" y="38256170"/>
                  </a:lnTo>
                  <a:lnTo>
                    <a:pt x="38008325" y="38256170"/>
                  </a:lnTo>
                  <a:lnTo>
                    <a:pt x="38008325" y="0"/>
                  </a:lnTo>
                  <a:lnTo>
                    <a:pt x="37782264" y="0"/>
                  </a:lnTo>
                  <a:close/>
                  <a:moveTo>
                    <a:pt x="37782264" y="38030110"/>
                  </a:moveTo>
                  <a:lnTo>
                    <a:pt x="228600" y="38030110"/>
                  </a:lnTo>
                  <a:lnTo>
                    <a:pt x="228600" y="228600"/>
                  </a:lnTo>
                  <a:lnTo>
                    <a:pt x="37782264" y="228600"/>
                  </a:lnTo>
                  <a:lnTo>
                    <a:pt x="37782264" y="38030110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9903294" y="575915"/>
            <a:ext cx="7826904" cy="9135171"/>
          </a:xfrm>
          <a:prstGeom prst="rect">
            <a:avLst/>
          </a:prstGeom>
          <a:solidFill>
            <a:srgbClr val="01949A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388138" y="1095375"/>
            <a:ext cx="6762496" cy="8252460"/>
            <a:chOff x="0" y="0"/>
            <a:chExt cx="9016662" cy="110032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564952" y="10468610"/>
              <a:ext cx="169034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Item 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55294" y="10468610"/>
              <a:ext cx="169034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Item 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945636" y="10468610"/>
              <a:ext cx="169034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Item 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635978" y="10468610"/>
              <a:ext cx="169034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Item 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326320" y="10468610"/>
              <a:ext cx="169034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564952" y="238760"/>
              <a:ext cx="8451710" cy="10287000"/>
              <a:chOff x="0" y="0"/>
              <a:chExt cx="8451710" cy="10287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-6350"/>
                <a:ext cx="8451710" cy="10299700"/>
              </a:xfrm>
              <a:custGeom>
                <a:avLst/>
                <a:gdLst/>
                <a:ahLst/>
                <a:cxnLst/>
                <a:rect r="r" b="b" t="t" l="l"/>
                <a:pathLst>
                  <a:path h="10299700" w="8451710">
                    <a:moveTo>
                      <a:pt x="0" y="0"/>
                    </a:moveTo>
                    <a:lnTo>
                      <a:pt x="8451710" y="0"/>
                    </a:lnTo>
                    <a:lnTo>
                      <a:pt x="8451710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8451710" y="2571750"/>
                    </a:lnTo>
                    <a:lnTo>
                      <a:pt x="8451710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8451710" y="5143500"/>
                    </a:lnTo>
                    <a:lnTo>
                      <a:pt x="8451710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8451710" y="7715250"/>
                    </a:lnTo>
                    <a:lnTo>
                      <a:pt x="8451710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8451710" y="10287000"/>
                    </a:lnTo>
                    <a:lnTo>
                      <a:pt x="8451710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514600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086350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658100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26020" y="10229850"/>
              <a:ext cx="33893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BFBF5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564952" y="238760"/>
              <a:ext cx="8451710" cy="10287000"/>
              <a:chOff x="0" y="0"/>
              <a:chExt cx="8451710" cy="10287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781671" y="3582229"/>
                <a:ext cx="1775854" cy="2138838"/>
              </a:xfrm>
              <a:custGeom>
                <a:avLst/>
                <a:gdLst/>
                <a:ahLst/>
                <a:cxnLst/>
                <a:rect r="r" b="b" t="t" l="l"/>
                <a:pathLst>
                  <a:path h="2138838" w="1775854">
                    <a:moveTo>
                      <a:pt x="127000" y="2075621"/>
                    </a:moveTo>
                    <a:cubicBezTo>
                      <a:pt x="126844" y="2040662"/>
                      <a:pt x="98460" y="2012404"/>
                      <a:pt x="63500" y="2012404"/>
                    </a:cubicBezTo>
                    <a:cubicBezTo>
                      <a:pt x="28540" y="2012404"/>
                      <a:pt x="156" y="2040662"/>
                      <a:pt x="0" y="2075621"/>
                    </a:cubicBezTo>
                    <a:cubicBezTo>
                      <a:pt x="156" y="2110580"/>
                      <a:pt x="28540" y="2138838"/>
                      <a:pt x="63500" y="2138838"/>
                    </a:cubicBezTo>
                    <a:cubicBezTo>
                      <a:pt x="98460" y="2138838"/>
                      <a:pt x="126844" y="2110580"/>
                      <a:pt x="127000" y="2075621"/>
                    </a:cubicBezTo>
                    <a:close/>
                    <a:moveTo>
                      <a:pt x="41488" y="2057400"/>
                    </a:moveTo>
                    <a:lnTo>
                      <a:pt x="85512" y="2093842"/>
                    </a:lnTo>
                    <a:lnTo>
                      <a:pt x="1775854" y="36442"/>
                    </a:lnTo>
                    <a:lnTo>
                      <a:pt x="1731830" y="0"/>
                    </a:lnTo>
                    <a:close/>
                  </a:path>
                </a:pathLst>
              </a:custGeom>
              <a:solidFill>
                <a:srgbClr val="FBFBF5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2472013" y="3537233"/>
                <a:ext cx="1765634" cy="860770"/>
              </a:xfrm>
              <a:custGeom>
                <a:avLst/>
                <a:gdLst/>
                <a:ahLst/>
                <a:cxnLst/>
                <a:rect r="r" b="b" t="t" l="l"/>
                <a:pathLst>
                  <a:path h="860770" w="1765634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5292" y="37188"/>
                    </a:moveTo>
                    <a:lnTo>
                      <a:pt x="51708" y="89246"/>
                    </a:lnTo>
                    <a:lnTo>
                      <a:pt x="1742050" y="860771"/>
                    </a:lnTo>
                    <a:lnTo>
                      <a:pt x="1765634" y="808713"/>
                    </a:lnTo>
                    <a:close/>
                  </a:path>
                </a:pathLst>
              </a:custGeom>
              <a:solidFill>
                <a:srgbClr val="FBFBF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4162355" y="1272069"/>
                <a:ext cx="1778860" cy="3163123"/>
              </a:xfrm>
              <a:custGeom>
                <a:avLst/>
                <a:gdLst/>
                <a:ahLst/>
                <a:cxnLst/>
                <a:rect r="r" b="b" t="t" l="l"/>
                <a:pathLst>
                  <a:path h="3163123" w="1778860">
                    <a:moveTo>
                      <a:pt x="127000" y="3099906"/>
                    </a:moveTo>
                    <a:cubicBezTo>
                      <a:pt x="126844" y="3064947"/>
                      <a:pt x="98460" y="3036689"/>
                      <a:pt x="63500" y="3036689"/>
                    </a:cubicBezTo>
                    <a:cubicBezTo>
                      <a:pt x="28541" y="3036689"/>
                      <a:pt x="156" y="3064947"/>
                      <a:pt x="0" y="3099906"/>
                    </a:cubicBezTo>
                    <a:cubicBezTo>
                      <a:pt x="156" y="3134865"/>
                      <a:pt x="28541" y="3163123"/>
                      <a:pt x="63500" y="3163123"/>
                    </a:cubicBezTo>
                    <a:cubicBezTo>
                      <a:pt x="98460" y="3163123"/>
                      <a:pt x="126844" y="3134865"/>
                      <a:pt x="127000" y="3099906"/>
                    </a:cubicBezTo>
                    <a:close/>
                    <a:moveTo>
                      <a:pt x="38482" y="3086100"/>
                    </a:moveTo>
                    <a:lnTo>
                      <a:pt x="88518" y="3113712"/>
                    </a:lnTo>
                    <a:lnTo>
                      <a:pt x="1778860" y="27612"/>
                    </a:lnTo>
                    <a:lnTo>
                      <a:pt x="1728824" y="0"/>
                    </a:lnTo>
                    <a:close/>
                  </a:path>
                </a:pathLst>
              </a:custGeom>
              <a:solidFill>
                <a:srgbClr val="FBFBF5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5852697" y="965483"/>
                <a:ext cx="1817342" cy="383608"/>
              </a:xfrm>
              <a:custGeom>
                <a:avLst/>
                <a:gdLst/>
                <a:ahLst/>
                <a:cxnLst/>
                <a:rect r="r" b="b" t="t" l="l"/>
                <a:pathLst>
                  <a:path h="383608" w="1817342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1" y="257175"/>
                      <a:pt x="156" y="285433"/>
                      <a:pt x="0" y="320392"/>
                    </a:cubicBezTo>
                    <a:cubicBezTo>
                      <a:pt x="156" y="355351"/>
                      <a:pt x="28541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59233" y="292137"/>
                    </a:moveTo>
                    <a:lnTo>
                      <a:pt x="67767" y="348647"/>
                    </a:lnTo>
                    <a:lnTo>
                      <a:pt x="1758109" y="91472"/>
                    </a:lnTo>
                    <a:lnTo>
                      <a:pt x="1749575" y="34962"/>
                    </a:lnTo>
                    <a:close/>
                    <a:moveTo>
                      <a:pt x="1817342" y="63217"/>
                    </a:moveTo>
                    <a:cubicBezTo>
                      <a:pt x="1817185" y="28258"/>
                      <a:pt x="1788802" y="0"/>
                      <a:pt x="1753842" y="0"/>
                    </a:cubicBezTo>
                    <a:cubicBezTo>
                      <a:pt x="1718882" y="0"/>
                      <a:pt x="1690498" y="28258"/>
                      <a:pt x="1690342" y="63217"/>
                    </a:cubicBezTo>
                    <a:cubicBezTo>
                      <a:pt x="1690498" y="98176"/>
                      <a:pt x="1718882" y="126434"/>
                      <a:pt x="1753842" y="126434"/>
                    </a:cubicBezTo>
                    <a:cubicBezTo>
                      <a:pt x="1788802" y="126434"/>
                      <a:pt x="1817185" y="98176"/>
                      <a:pt x="1817342" y="63217"/>
                    </a:cubicBezTo>
                    <a:close/>
                  </a:path>
                </a:pathLst>
              </a:custGeom>
              <a:solidFill>
                <a:srgbClr val="FBFBF5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1253608" y="2018337"/>
            <a:ext cx="7007745" cy="5481870"/>
            <a:chOff x="0" y="0"/>
            <a:chExt cx="9343660" cy="730916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9525"/>
              <a:ext cx="9343660" cy="2398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01949A"/>
                  </a:solidFill>
                  <a:latin typeface="Raleway Bold Italics"/>
                </a:rPr>
                <a:t>MARKET CONDITIONS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3220548"/>
              <a:ext cx="876409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SELLING SUCCESS RATES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4562150"/>
              <a:ext cx="8764099" cy="274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rot="0">
            <a:off x="-1924847" y="8106612"/>
            <a:ext cx="2465926" cy="2180388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90602" y="-1464854"/>
            <a:ext cx="11060348" cy="10723154"/>
            <a:chOff x="0" y="0"/>
            <a:chExt cx="44749937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4749938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44749938">
                  <a:moveTo>
                    <a:pt x="44523878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44749938" y="43385659"/>
                  </a:lnTo>
                  <a:lnTo>
                    <a:pt x="44749938" y="0"/>
                  </a:lnTo>
                  <a:lnTo>
                    <a:pt x="44523878" y="0"/>
                  </a:lnTo>
                  <a:close/>
                  <a:moveTo>
                    <a:pt x="44523878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44523878" y="228600"/>
                  </a:lnTo>
                  <a:lnTo>
                    <a:pt x="44523878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00722" y="1028700"/>
            <a:ext cx="10299669" cy="9672692"/>
            <a:chOff x="0" y="0"/>
            <a:chExt cx="41672245" cy="3913551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1672244" cy="39135512"/>
            </a:xfrm>
            <a:custGeom>
              <a:avLst/>
              <a:gdLst/>
              <a:ahLst/>
              <a:cxnLst/>
              <a:rect r="r" b="b" t="t" l="l"/>
              <a:pathLst>
                <a:path h="39135512" w="41672244">
                  <a:moveTo>
                    <a:pt x="41446183" y="0"/>
                  </a:moveTo>
                  <a:lnTo>
                    <a:pt x="0" y="0"/>
                  </a:lnTo>
                  <a:lnTo>
                    <a:pt x="0" y="39135512"/>
                  </a:lnTo>
                  <a:lnTo>
                    <a:pt x="41672244" y="39135512"/>
                  </a:lnTo>
                  <a:lnTo>
                    <a:pt x="41672244" y="0"/>
                  </a:lnTo>
                  <a:lnTo>
                    <a:pt x="41446183" y="0"/>
                  </a:lnTo>
                  <a:close/>
                  <a:moveTo>
                    <a:pt x="41446183" y="38909451"/>
                  </a:moveTo>
                  <a:lnTo>
                    <a:pt x="228600" y="38909451"/>
                  </a:lnTo>
                  <a:lnTo>
                    <a:pt x="228600" y="228600"/>
                  </a:lnTo>
                  <a:lnTo>
                    <a:pt x="41446183" y="228600"/>
                  </a:lnTo>
                  <a:lnTo>
                    <a:pt x="41446183" y="38909451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0141" y="4377797"/>
            <a:ext cx="5595058" cy="1967944"/>
            <a:chOff x="0" y="0"/>
            <a:chExt cx="7460077" cy="262392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" y="9525"/>
              <a:ext cx="7460073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90%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16323"/>
              <a:ext cx="746007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M&amp;P Sales Conversion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12353" y="4377797"/>
            <a:ext cx="5595058" cy="1967944"/>
            <a:chOff x="0" y="0"/>
            <a:chExt cx="7460077" cy="262392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" y="9525"/>
              <a:ext cx="7460073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60%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16323"/>
              <a:ext cx="746007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Industry Average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6498347" y="8521004"/>
            <a:ext cx="3878616" cy="2180388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3" id="13"/>
          <p:cNvSpPr/>
          <p:nvPr/>
        </p:nvSpPr>
        <p:spPr>
          <a:xfrm rot="0">
            <a:off x="14431146" y="-840285"/>
            <a:ext cx="4421958" cy="2723730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249" y="-746219"/>
            <a:ext cx="18015131" cy="10469594"/>
            <a:chOff x="0" y="0"/>
            <a:chExt cx="72888844" cy="423597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2359762"/>
            </a:xfrm>
            <a:custGeom>
              <a:avLst/>
              <a:gdLst/>
              <a:ahLst/>
              <a:cxnLst/>
              <a:rect r="r" b="b" t="t" l="l"/>
              <a:pathLst>
                <a:path h="42359762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2359762"/>
                  </a:lnTo>
                  <a:lnTo>
                    <a:pt x="72888841" y="42359762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2133701"/>
                  </a:moveTo>
                  <a:lnTo>
                    <a:pt x="228600" y="42133701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2133701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00722" y="-746219"/>
            <a:ext cx="18160022" cy="3369920"/>
            <a:chOff x="0" y="0"/>
            <a:chExt cx="73475071" cy="1363462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3475069" cy="13634627"/>
            </a:xfrm>
            <a:custGeom>
              <a:avLst/>
              <a:gdLst/>
              <a:ahLst/>
              <a:cxnLst/>
              <a:rect r="r" b="b" t="t" l="l"/>
              <a:pathLst>
                <a:path h="13634627" w="73475069">
                  <a:moveTo>
                    <a:pt x="73249011" y="0"/>
                  </a:moveTo>
                  <a:lnTo>
                    <a:pt x="0" y="0"/>
                  </a:lnTo>
                  <a:lnTo>
                    <a:pt x="0" y="13634627"/>
                  </a:lnTo>
                  <a:lnTo>
                    <a:pt x="73475069" y="13634627"/>
                  </a:lnTo>
                  <a:lnTo>
                    <a:pt x="73475069" y="0"/>
                  </a:lnTo>
                  <a:lnTo>
                    <a:pt x="73249011" y="0"/>
                  </a:lnTo>
                  <a:close/>
                  <a:moveTo>
                    <a:pt x="73249011" y="13408568"/>
                  </a:moveTo>
                  <a:lnTo>
                    <a:pt x="228600" y="13408568"/>
                  </a:lnTo>
                  <a:lnTo>
                    <a:pt x="228600" y="228600"/>
                  </a:lnTo>
                  <a:lnTo>
                    <a:pt x="73249011" y="228600"/>
                  </a:lnTo>
                  <a:lnTo>
                    <a:pt x="73249011" y="1340856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03624" y="881592"/>
            <a:ext cx="135640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0"/>
              </a:lnSpc>
            </a:pPr>
            <a:r>
              <a:rPr lang="en-US" sz="5500" spc="165">
                <a:solidFill>
                  <a:srgbClr val="CD0046"/>
                </a:solidFill>
                <a:latin typeface="Raleway Bold Italics"/>
              </a:rPr>
              <a:t>Our Satisfied Clients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3624" y="6230436"/>
            <a:ext cx="5015493" cy="2695567"/>
            <a:chOff x="0" y="0"/>
            <a:chExt cx="6687323" cy="359408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668732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Rosie Chen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4409"/>
              <a:ext cx="668732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Accountant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96193"/>
              <a:ext cx="6687323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66290" y="6230436"/>
            <a:ext cx="5015493" cy="2695567"/>
            <a:chOff x="0" y="0"/>
            <a:chExt cx="6687323" cy="359408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668732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Arthur Carlton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44409"/>
              <a:ext cx="668732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Sales Manager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96193"/>
              <a:ext cx="6687323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65178" y="6230436"/>
            <a:ext cx="5015493" cy="2695567"/>
            <a:chOff x="0" y="0"/>
            <a:chExt cx="6687323" cy="359408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668732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Diana Chiu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4409"/>
              <a:ext cx="668732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Chef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796193"/>
              <a:ext cx="6687323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2985330" y="3168317"/>
            <a:ext cx="2415858" cy="2415848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0093" r="0" t="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447996" y="3168317"/>
            <a:ext cx="2415858" cy="2415848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469" r="-8743" t="-7349" b="-105704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946885" y="3168317"/>
            <a:ext cx="2415858" cy="2415848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474" r="-3424" t="-2549" b="-69906"/>
              </a:stretch>
            </a:blipFill>
          </p:spPr>
        </p:sp>
      </p:grpSp>
      <p:sp>
        <p:nvSpPr>
          <p:cNvPr name="AutoShape 25" id="25"/>
          <p:cNvSpPr/>
          <p:nvPr/>
        </p:nvSpPr>
        <p:spPr>
          <a:xfrm rot="0">
            <a:off x="16453297" y="-248699"/>
            <a:ext cx="3878616" cy="2180388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26" id="26"/>
          <p:cNvSpPr/>
          <p:nvPr/>
        </p:nvSpPr>
        <p:spPr>
          <a:xfrm rot="0">
            <a:off x="-2197905" y="4488579"/>
            <a:ext cx="3226605" cy="4607317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7803" y="418733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74717" y="1028700"/>
            <a:ext cx="18160022" cy="8767121"/>
            <a:chOff x="0" y="0"/>
            <a:chExt cx="73475071" cy="3547159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3475069" cy="35471590"/>
            </a:xfrm>
            <a:custGeom>
              <a:avLst/>
              <a:gdLst/>
              <a:ahLst/>
              <a:cxnLst/>
              <a:rect r="r" b="b" t="t" l="l"/>
              <a:pathLst>
                <a:path h="35471590" w="73475069">
                  <a:moveTo>
                    <a:pt x="73249011" y="0"/>
                  </a:moveTo>
                  <a:lnTo>
                    <a:pt x="0" y="0"/>
                  </a:lnTo>
                  <a:lnTo>
                    <a:pt x="0" y="35471590"/>
                  </a:lnTo>
                  <a:lnTo>
                    <a:pt x="73475069" y="35471590"/>
                  </a:lnTo>
                  <a:lnTo>
                    <a:pt x="73475069" y="0"/>
                  </a:lnTo>
                  <a:lnTo>
                    <a:pt x="73249011" y="0"/>
                  </a:lnTo>
                  <a:close/>
                  <a:moveTo>
                    <a:pt x="73249011" y="35245529"/>
                  </a:moveTo>
                  <a:lnTo>
                    <a:pt x="228600" y="35245529"/>
                  </a:lnTo>
                  <a:lnTo>
                    <a:pt x="228600" y="228600"/>
                  </a:lnTo>
                  <a:lnTo>
                    <a:pt x="73249011" y="228600"/>
                  </a:lnTo>
                  <a:lnTo>
                    <a:pt x="73249011" y="35245529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40751" y="1748788"/>
            <a:ext cx="120064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 spc="165">
                <a:solidFill>
                  <a:srgbClr val="01949A"/>
                </a:solidFill>
                <a:latin typeface="Raleway Bold Italics"/>
              </a:rPr>
              <a:t>Our Listing Process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81097" y="6100494"/>
            <a:ext cx="4472150" cy="2607920"/>
            <a:chOff x="0" y="0"/>
            <a:chExt cx="5962867" cy="347722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5962867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Inspection and Repairs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79329"/>
              <a:ext cx="5962867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07925" y="6189449"/>
            <a:ext cx="4472150" cy="2607920"/>
            <a:chOff x="0" y="0"/>
            <a:chExt cx="5962867" cy="34772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5962867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Staging and Photography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79329"/>
              <a:ext cx="5962867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24739" y="6189449"/>
            <a:ext cx="4472150" cy="2045945"/>
            <a:chOff x="0" y="0"/>
            <a:chExt cx="5962867" cy="27279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596286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Listing and Support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30029"/>
              <a:ext cx="5962867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1862" r="0" b="1862"/>
          <a:stretch>
            <a:fillRect/>
          </a:stretch>
        </p:blipFill>
        <p:spPr>
          <a:xfrm flipH="false" flipV="false" rot="0">
            <a:off x="12040237" y="3382818"/>
            <a:ext cx="4441154" cy="285402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9562" r="0" b="9562"/>
          <a:stretch>
            <a:fillRect/>
          </a:stretch>
        </p:blipFill>
        <p:spPr>
          <a:xfrm flipH="false" flipV="false" rot="0">
            <a:off x="6923423" y="3382818"/>
            <a:ext cx="4441154" cy="239749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9487" r="0" b="9487"/>
          <a:stretch>
            <a:fillRect/>
          </a:stretch>
        </p:blipFill>
        <p:spPr>
          <a:xfrm flipH="false" flipV="false" rot="0">
            <a:off x="1796594" y="3382818"/>
            <a:ext cx="4441154" cy="2397492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0">
            <a:off x="17158857" y="8235393"/>
            <a:ext cx="2828154" cy="2180388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20" id="20"/>
          <p:cNvSpPr/>
          <p:nvPr/>
        </p:nvSpPr>
        <p:spPr>
          <a:xfrm rot="0">
            <a:off x="-1359743" y="1397285"/>
            <a:ext cx="3226605" cy="1383486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35405" y="1543050"/>
            <a:ext cx="15588202" cy="7318208"/>
            <a:chOff x="0" y="0"/>
            <a:chExt cx="63069538" cy="296093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069539" cy="29609318"/>
            </a:xfrm>
            <a:custGeom>
              <a:avLst/>
              <a:gdLst/>
              <a:ahLst/>
              <a:cxnLst/>
              <a:rect r="r" b="b" t="t" l="l"/>
              <a:pathLst>
                <a:path h="29609318" w="63069539">
                  <a:moveTo>
                    <a:pt x="62843476" y="0"/>
                  </a:moveTo>
                  <a:lnTo>
                    <a:pt x="0" y="0"/>
                  </a:lnTo>
                  <a:lnTo>
                    <a:pt x="0" y="29609318"/>
                  </a:lnTo>
                  <a:lnTo>
                    <a:pt x="63069539" y="29609318"/>
                  </a:lnTo>
                  <a:lnTo>
                    <a:pt x="63069539" y="0"/>
                  </a:lnTo>
                  <a:lnTo>
                    <a:pt x="62843476" y="0"/>
                  </a:lnTo>
                  <a:close/>
                  <a:moveTo>
                    <a:pt x="62843476" y="29383258"/>
                  </a:moveTo>
                  <a:lnTo>
                    <a:pt x="228600" y="29383258"/>
                  </a:lnTo>
                  <a:lnTo>
                    <a:pt x="228600" y="228600"/>
                  </a:lnTo>
                  <a:lnTo>
                    <a:pt x="62843476" y="228600"/>
                  </a:lnTo>
                  <a:lnTo>
                    <a:pt x="62843476" y="2938325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009431" y="-380375"/>
            <a:ext cx="14646408" cy="10034920"/>
            <a:chOff x="0" y="0"/>
            <a:chExt cx="59259061" cy="4060107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9259062" cy="40601078"/>
            </a:xfrm>
            <a:custGeom>
              <a:avLst/>
              <a:gdLst/>
              <a:ahLst/>
              <a:cxnLst/>
              <a:rect r="r" b="b" t="t" l="l"/>
              <a:pathLst>
                <a:path h="40601078" w="59259062">
                  <a:moveTo>
                    <a:pt x="59032998" y="0"/>
                  </a:moveTo>
                  <a:lnTo>
                    <a:pt x="0" y="0"/>
                  </a:lnTo>
                  <a:lnTo>
                    <a:pt x="0" y="40601078"/>
                  </a:lnTo>
                  <a:lnTo>
                    <a:pt x="59259062" y="40601078"/>
                  </a:lnTo>
                  <a:lnTo>
                    <a:pt x="59259062" y="0"/>
                  </a:lnTo>
                  <a:lnTo>
                    <a:pt x="59032998" y="0"/>
                  </a:lnTo>
                  <a:close/>
                  <a:moveTo>
                    <a:pt x="59032998" y="40375018"/>
                  </a:moveTo>
                  <a:lnTo>
                    <a:pt x="228600" y="40375018"/>
                  </a:lnTo>
                  <a:lnTo>
                    <a:pt x="228600" y="228600"/>
                  </a:lnTo>
                  <a:lnTo>
                    <a:pt x="59032998" y="228600"/>
                  </a:lnTo>
                  <a:lnTo>
                    <a:pt x="59032998" y="4037501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84243" y="2657033"/>
            <a:ext cx="6319514" cy="5090242"/>
            <a:chOff x="0" y="0"/>
            <a:chExt cx="8426019" cy="678699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8537"/>
              <a:ext cx="8426019" cy="186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10000">
                  <a:solidFill>
                    <a:srgbClr val="CD0046"/>
                  </a:solidFill>
                  <a:latin typeface="Raleway Heavy Italics"/>
                </a:rPr>
                <a:t>97%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82971" y="-19050"/>
              <a:ext cx="746007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SATISFIED CLIENTS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82971" y="3476553"/>
              <a:ext cx="746007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as of 2020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82971" y="4738480"/>
              <a:ext cx="7460077" cy="2048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5756757" y="-61494"/>
            <a:ext cx="4566850" cy="2180388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2" id="12"/>
          <p:cNvSpPr/>
          <p:nvPr/>
        </p:nvSpPr>
        <p:spPr>
          <a:xfrm rot="0">
            <a:off x="777404" y="6259248"/>
            <a:ext cx="3226605" cy="4027752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9780" y="5174719"/>
            <a:ext cx="18703365" cy="7318208"/>
            <a:chOff x="0" y="0"/>
            <a:chExt cx="75673423" cy="296093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5673421" cy="29609318"/>
            </a:xfrm>
            <a:custGeom>
              <a:avLst/>
              <a:gdLst/>
              <a:ahLst/>
              <a:cxnLst/>
              <a:rect r="r" b="b" t="t" l="l"/>
              <a:pathLst>
                <a:path h="29609318" w="75673421">
                  <a:moveTo>
                    <a:pt x="75447364" y="0"/>
                  </a:moveTo>
                  <a:lnTo>
                    <a:pt x="0" y="0"/>
                  </a:lnTo>
                  <a:lnTo>
                    <a:pt x="0" y="29609318"/>
                  </a:lnTo>
                  <a:lnTo>
                    <a:pt x="75673421" y="29609318"/>
                  </a:lnTo>
                  <a:lnTo>
                    <a:pt x="75673421" y="0"/>
                  </a:lnTo>
                  <a:lnTo>
                    <a:pt x="75447364" y="0"/>
                  </a:lnTo>
                  <a:close/>
                  <a:moveTo>
                    <a:pt x="75447364" y="29383258"/>
                  </a:moveTo>
                  <a:lnTo>
                    <a:pt x="228600" y="29383258"/>
                  </a:lnTo>
                  <a:lnTo>
                    <a:pt x="228600" y="228600"/>
                  </a:lnTo>
                  <a:lnTo>
                    <a:pt x="75447364" y="228600"/>
                  </a:lnTo>
                  <a:lnTo>
                    <a:pt x="75447364" y="2938325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009431" y="-380375"/>
            <a:ext cx="18848256" cy="10034920"/>
            <a:chOff x="0" y="0"/>
            <a:chExt cx="76259650" cy="4060107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6259649" cy="40601078"/>
            </a:xfrm>
            <a:custGeom>
              <a:avLst/>
              <a:gdLst/>
              <a:ahLst/>
              <a:cxnLst/>
              <a:rect r="r" b="b" t="t" l="l"/>
              <a:pathLst>
                <a:path h="40601078" w="76259649">
                  <a:moveTo>
                    <a:pt x="76033592" y="0"/>
                  </a:moveTo>
                  <a:lnTo>
                    <a:pt x="0" y="0"/>
                  </a:lnTo>
                  <a:lnTo>
                    <a:pt x="0" y="40601078"/>
                  </a:lnTo>
                  <a:lnTo>
                    <a:pt x="76259649" y="40601078"/>
                  </a:lnTo>
                  <a:lnTo>
                    <a:pt x="76259649" y="0"/>
                  </a:lnTo>
                  <a:lnTo>
                    <a:pt x="76033592" y="0"/>
                  </a:lnTo>
                  <a:close/>
                  <a:moveTo>
                    <a:pt x="76033592" y="40375018"/>
                  </a:moveTo>
                  <a:lnTo>
                    <a:pt x="228600" y="40375018"/>
                  </a:lnTo>
                  <a:lnTo>
                    <a:pt x="228600" y="228600"/>
                  </a:lnTo>
                  <a:lnTo>
                    <a:pt x="76033592" y="228600"/>
                  </a:lnTo>
                  <a:lnTo>
                    <a:pt x="76033592" y="4037501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25750" t="0" r="22105" b="0"/>
          <a:stretch>
            <a:fillRect/>
          </a:stretch>
        </p:blipFill>
        <p:spPr>
          <a:xfrm flipH="false" flipV="false" rot="0">
            <a:off x="1680711" y="-380375"/>
            <a:ext cx="5296930" cy="678068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6923" r="0" b="6923"/>
          <a:stretch>
            <a:fillRect/>
          </a:stretch>
        </p:blipFill>
        <p:spPr>
          <a:xfrm flipH="false" flipV="false" rot="0">
            <a:off x="11931570" y="3843927"/>
            <a:ext cx="5327730" cy="688935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376693" y="1028700"/>
            <a:ext cx="7695982" cy="1750192"/>
            <a:chOff x="0" y="0"/>
            <a:chExt cx="10261309" cy="233358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1026130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PRE-M&amp;P REALTY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3579"/>
              <a:ext cx="10261309" cy="13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0711" y="7083631"/>
            <a:ext cx="7695982" cy="1750192"/>
            <a:chOff x="0" y="0"/>
            <a:chExt cx="10261309" cy="233358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1026130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AFTER M&amp;P REALTY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83579"/>
              <a:ext cx="10261309" cy="13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6263877" y="5108217"/>
            <a:ext cx="4566850" cy="2180388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5" id="15"/>
          <p:cNvSpPr/>
          <p:nvPr/>
        </p:nvSpPr>
        <p:spPr>
          <a:xfrm rot="0">
            <a:off x="-1871900" y="-44212"/>
            <a:ext cx="2900600" cy="2977290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5831" y="2157429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84407" y="770080"/>
            <a:ext cx="9756326" cy="7281986"/>
            <a:chOff x="0" y="0"/>
            <a:chExt cx="39473893" cy="2946276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9473891" cy="29462763"/>
            </a:xfrm>
            <a:custGeom>
              <a:avLst/>
              <a:gdLst/>
              <a:ahLst/>
              <a:cxnLst/>
              <a:rect r="r" b="b" t="t" l="l"/>
              <a:pathLst>
                <a:path h="29462763" w="39473891">
                  <a:moveTo>
                    <a:pt x="39247834" y="0"/>
                  </a:moveTo>
                  <a:lnTo>
                    <a:pt x="0" y="0"/>
                  </a:lnTo>
                  <a:lnTo>
                    <a:pt x="0" y="29462763"/>
                  </a:lnTo>
                  <a:lnTo>
                    <a:pt x="39473891" y="29462763"/>
                  </a:lnTo>
                  <a:lnTo>
                    <a:pt x="39473891" y="0"/>
                  </a:lnTo>
                  <a:lnTo>
                    <a:pt x="39247834" y="0"/>
                  </a:lnTo>
                  <a:close/>
                  <a:moveTo>
                    <a:pt x="39247834" y="29236702"/>
                  </a:moveTo>
                  <a:lnTo>
                    <a:pt x="228600" y="29236702"/>
                  </a:lnTo>
                  <a:lnTo>
                    <a:pt x="228600" y="228600"/>
                  </a:lnTo>
                  <a:lnTo>
                    <a:pt x="39247834" y="228600"/>
                  </a:lnTo>
                  <a:lnTo>
                    <a:pt x="39247834" y="29236702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933361" y="4003655"/>
            <a:ext cx="5522609" cy="17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6000" spc="348">
                <a:solidFill>
                  <a:srgbClr val="CD0046"/>
                </a:solidFill>
                <a:latin typeface="Raleway Bold Italics"/>
              </a:rPr>
              <a:t>DISCUSSION POINTS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9071" y="3424051"/>
            <a:ext cx="5595058" cy="4752038"/>
            <a:chOff x="0" y="0"/>
            <a:chExt cx="7460077" cy="63360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746007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QUICK OVERVIEW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03066"/>
              <a:ext cx="7460077" cy="4832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Our History</a:t>
              </a:r>
            </a:p>
            <a:p>
              <a:pPr>
                <a:lnSpc>
                  <a:spcPts val="4199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Our Services</a:t>
              </a:r>
            </a:p>
            <a:p>
              <a:pPr>
                <a:lnSpc>
                  <a:spcPts val="4199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Get to Know your Agent</a:t>
              </a:r>
            </a:p>
            <a:p>
              <a:pPr>
                <a:lnSpc>
                  <a:spcPts val="4199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Services Offered</a:t>
              </a:r>
            </a:p>
            <a:p>
              <a:pPr>
                <a:lnSpc>
                  <a:spcPts val="4199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Industry Review</a:t>
              </a:r>
            </a:p>
            <a:p>
              <a:pPr>
                <a:lnSpc>
                  <a:spcPts val="4199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Marketing Plans</a:t>
              </a:r>
            </a:p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CD0046"/>
                  </a:solidFill>
                  <a:latin typeface="Raleway"/>
                </a:rPr>
                <a:t>Our Team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4878996" y="7519006"/>
            <a:ext cx="3769947" cy="3194627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1" id="11"/>
          <p:cNvSpPr/>
          <p:nvPr/>
        </p:nvSpPr>
        <p:spPr>
          <a:xfrm rot="0">
            <a:off x="0" y="-1108305"/>
            <a:ext cx="5291306" cy="2216611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43074" y="810130"/>
            <a:ext cx="132018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 spc="165">
                <a:solidFill>
                  <a:srgbClr val="01949A"/>
                </a:solidFill>
                <a:latin typeface="Raleway Bold Italics"/>
              </a:rPr>
              <a:t>Marketing Materials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95580" y="2416994"/>
            <a:ext cx="10480783" cy="3333697"/>
            <a:chOff x="0" y="0"/>
            <a:chExt cx="42405029" cy="1348807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405027" cy="13488070"/>
            </a:xfrm>
            <a:custGeom>
              <a:avLst/>
              <a:gdLst/>
              <a:ahLst/>
              <a:cxnLst/>
              <a:rect r="r" b="b" t="t" l="l"/>
              <a:pathLst>
                <a:path h="13488070" w="42405027">
                  <a:moveTo>
                    <a:pt x="42178970" y="0"/>
                  </a:moveTo>
                  <a:lnTo>
                    <a:pt x="0" y="0"/>
                  </a:lnTo>
                  <a:lnTo>
                    <a:pt x="0" y="13488070"/>
                  </a:lnTo>
                  <a:lnTo>
                    <a:pt x="42405027" y="13488070"/>
                  </a:lnTo>
                  <a:lnTo>
                    <a:pt x="42405027" y="0"/>
                  </a:lnTo>
                  <a:lnTo>
                    <a:pt x="42178970" y="0"/>
                  </a:lnTo>
                  <a:close/>
                  <a:moveTo>
                    <a:pt x="42178970" y="13262011"/>
                  </a:moveTo>
                  <a:lnTo>
                    <a:pt x="228600" y="13262011"/>
                  </a:lnTo>
                  <a:lnTo>
                    <a:pt x="228600" y="228600"/>
                  </a:lnTo>
                  <a:lnTo>
                    <a:pt x="42178970" y="228600"/>
                  </a:lnTo>
                  <a:lnTo>
                    <a:pt x="42178970" y="13262011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647800" y="3217934"/>
            <a:ext cx="5595058" cy="1731817"/>
            <a:chOff x="0" y="0"/>
            <a:chExt cx="7460077" cy="23090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746007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PRINT ADS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20793"/>
              <a:ext cx="746007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7498" y="3485143"/>
            <a:ext cx="1197400" cy="119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9011" y="4090440"/>
            <a:ext cx="1197400" cy="119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9011" y="7375860"/>
            <a:ext cx="1197400" cy="119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7498" y="7153034"/>
            <a:ext cx="1197400" cy="1197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8902798" y="3022291"/>
            <a:ext cx="10480783" cy="3333697"/>
            <a:chOff x="0" y="0"/>
            <a:chExt cx="42405029" cy="1348807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2405027" cy="13488070"/>
            </a:xfrm>
            <a:custGeom>
              <a:avLst/>
              <a:gdLst/>
              <a:ahLst/>
              <a:cxnLst/>
              <a:rect r="r" b="b" t="t" l="l"/>
              <a:pathLst>
                <a:path h="13488070" w="42405027">
                  <a:moveTo>
                    <a:pt x="42178970" y="0"/>
                  </a:moveTo>
                  <a:lnTo>
                    <a:pt x="0" y="0"/>
                  </a:lnTo>
                  <a:lnTo>
                    <a:pt x="0" y="13488070"/>
                  </a:lnTo>
                  <a:lnTo>
                    <a:pt x="42405027" y="13488070"/>
                  </a:lnTo>
                  <a:lnTo>
                    <a:pt x="42405027" y="0"/>
                  </a:lnTo>
                  <a:lnTo>
                    <a:pt x="42178970" y="0"/>
                  </a:lnTo>
                  <a:close/>
                  <a:moveTo>
                    <a:pt x="42178970" y="13262011"/>
                  </a:moveTo>
                  <a:lnTo>
                    <a:pt x="228600" y="13262011"/>
                  </a:lnTo>
                  <a:lnTo>
                    <a:pt x="228600" y="228600"/>
                  </a:lnTo>
                  <a:lnTo>
                    <a:pt x="42178970" y="228600"/>
                  </a:lnTo>
                  <a:lnTo>
                    <a:pt x="42178970" y="13262011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813053" y="3823231"/>
            <a:ext cx="5595058" cy="1731817"/>
            <a:chOff x="0" y="0"/>
            <a:chExt cx="7460077" cy="23090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746007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RADIO ADS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20793"/>
              <a:ext cx="746007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95580" y="6084886"/>
            <a:ext cx="10480783" cy="3333697"/>
            <a:chOff x="0" y="0"/>
            <a:chExt cx="42405029" cy="1348807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2405027" cy="13488070"/>
            </a:xfrm>
            <a:custGeom>
              <a:avLst/>
              <a:gdLst/>
              <a:ahLst/>
              <a:cxnLst/>
              <a:rect r="r" b="b" t="t" l="l"/>
              <a:pathLst>
                <a:path h="13488070" w="42405027">
                  <a:moveTo>
                    <a:pt x="42178970" y="0"/>
                  </a:moveTo>
                  <a:lnTo>
                    <a:pt x="0" y="0"/>
                  </a:lnTo>
                  <a:lnTo>
                    <a:pt x="0" y="13488070"/>
                  </a:lnTo>
                  <a:lnTo>
                    <a:pt x="42405027" y="13488070"/>
                  </a:lnTo>
                  <a:lnTo>
                    <a:pt x="42405027" y="0"/>
                  </a:lnTo>
                  <a:lnTo>
                    <a:pt x="42178970" y="0"/>
                  </a:lnTo>
                  <a:close/>
                  <a:moveTo>
                    <a:pt x="42178970" y="13262011"/>
                  </a:moveTo>
                  <a:lnTo>
                    <a:pt x="228600" y="13262011"/>
                  </a:lnTo>
                  <a:lnTo>
                    <a:pt x="228600" y="228600"/>
                  </a:lnTo>
                  <a:lnTo>
                    <a:pt x="42178970" y="228600"/>
                  </a:lnTo>
                  <a:lnTo>
                    <a:pt x="42178970" y="13262011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647800" y="6885826"/>
            <a:ext cx="5595058" cy="1731817"/>
            <a:chOff x="0" y="0"/>
            <a:chExt cx="7460077" cy="230908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46007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POSTERS AND FLYERS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20793"/>
              <a:ext cx="746007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02798" y="6574920"/>
            <a:ext cx="10480783" cy="3333697"/>
            <a:chOff x="0" y="0"/>
            <a:chExt cx="42405029" cy="1348807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42405027" cy="13488070"/>
            </a:xfrm>
            <a:custGeom>
              <a:avLst/>
              <a:gdLst/>
              <a:ahLst/>
              <a:cxnLst/>
              <a:rect r="r" b="b" t="t" l="l"/>
              <a:pathLst>
                <a:path h="13488070" w="42405027">
                  <a:moveTo>
                    <a:pt x="42178970" y="0"/>
                  </a:moveTo>
                  <a:lnTo>
                    <a:pt x="0" y="0"/>
                  </a:lnTo>
                  <a:lnTo>
                    <a:pt x="0" y="13488070"/>
                  </a:lnTo>
                  <a:lnTo>
                    <a:pt x="42405027" y="13488070"/>
                  </a:lnTo>
                  <a:lnTo>
                    <a:pt x="42405027" y="0"/>
                  </a:lnTo>
                  <a:lnTo>
                    <a:pt x="42178970" y="0"/>
                  </a:lnTo>
                  <a:close/>
                  <a:moveTo>
                    <a:pt x="42178970" y="13262011"/>
                  </a:moveTo>
                  <a:lnTo>
                    <a:pt x="228600" y="13262011"/>
                  </a:lnTo>
                  <a:lnTo>
                    <a:pt x="228600" y="228600"/>
                  </a:lnTo>
                  <a:lnTo>
                    <a:pt x="42178970" y="228600"/>
                  </a:lnTo>
                  <a:lnTo>
                    <a:pt x="42178970" y="13262011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813053" y="7153034"/>
            <a:ext cx="5595058" cy="2246167"/>
            <a:chOff x="0" y="0"/>
            <a:chExt cx="7460077" cy="299488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7460077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WEB AND</a:t>
              </a:r>
            </a:p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SOCIAL MEDIA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806593"/>
              <a:ext cx="746007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16543131" y="-99314"/>
            <a:ext cx="2212366" cy="3593078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28" id="28"/>
          <p:cNvSpPr/>
          <p:nvPr/>
        </p:nvSpPr>
        <p:spPr>
          <a:xfrm rot="0">
            <a:off x="-1254725" y="9040963"/>
            <a:ext cx="3661279" cy="2107942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2226" y="4435003"/>
            <a:ext cx="18703365" cy="7318208"/>
            <a:chOff x="0" y="0"/>
            <a:chExt cx="75673423" cy="296093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5673421" cy="29609318"/>
            </a:xfrm>
            <a:custGeom>
              <a:avLst/>
              <a:gdLst/>
              <a:ahLst/>
              <a:cxnLst/>
              <a:rect r="r" b="b" t="t" l="l"/>
              <a:pathLst>
                <a:path h="29609318" w="75673421">
                  <a:moveTo>
                    <a:pt x="75447364" y="0"/>
                  </a:moveTo>
                  <a:lnTo>
                    <a:pt x="0" y="0"/>
                  </a:lnTo>
                  <a:lnTo>
                    <a:pt x="0" y="29609318"/>
                  </a:lnTo>
                  <a:lnTo>
                    <a:pt x="75673421" y="29609318"/>
                  </a:lnTo>
                  <a:lnTo>
                    <a:pt x="75673421" y="0"/>
                  </a:lnTo>
                  <a:lnTo>
                    <a:pt x="75447364" y="0"/>
                  </a:lnTo>
                  <a:close/>
                  <a:moveTo>
                    <a:pt x="75447364" y="29383258"/>
                  </a:moveTo>
                  <a:lnTo>
                    <a:pt x="228600" y="29383258"/>
                  </a:lnTo>
                  <a:lnTo>
                    <a:pt x="228600" y="228600"/>
                  </a:lnTo>
                  <a:lnTo>
                    <a:pt x="75447364" y="228600"/>
                  </a:lnTo>
                  <a:lnTo>
                    <a:pt x="75447364" y="2938325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88956" y="-776620"/>
            <a:ext cx="18848256" cy="10034920"/>
            <a:chOff x="0" y="0"/>
            <a:chExt cx="76259650" cy="4060107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6259649" cy="40601078"/>
            </a:xfrm>
            <a:custGeom>
              <a:avLst/>
              <a:gdLst/>
              <a:ahLst/>
              <a:cxnLst/>
              <a:rect r="r" b="b" t="t" l="l"/>
              <a:pathLst>
                <a:path h="40601078" w="76259649">
                  <a:moveTo>
                    <a:pt x="76033592" y="0"/>
                  </a:moveTo>
                  <a:lnTo>
                    <a:pt x="0" y="0"/>
                  </a:lnTo>
                  <a:lnTo>
                    <a:pt x="0" y="40601078"/>
                  </a:lnTo>
                  <a:lnTo>
                    <a:pt x="76259649" y="40601078"/>
                  </a:lnTo>
                  <a:lnTo>
                    <a:pt x="76259649" y="0"/>
                  </a:lnTo>
                  <a:lnTo>
                    <a:pt x="76033592" y="0"/>
                  </a:lnTo>
                  <a:close/>
                  <a:moveTo>
                    <a:pt x="76033592" y="40375018"/>
                  </a:moveTo>
                  <a:lnTo>
                    <a:pt x="228600" y="40375018"/>
                  </a:lnTo>
                  <a:lnTo>
                    <a:pt x="228600" y="228600"/>
                  </a:lnTo>
                  <a:lnTo>
                    <a:pt x="76033592" y="228600"/>
                  </a:lnTo>
                  <a:lnTo>
                    <a:pt x="76033592" y="4037501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87150"/>
            <a:ext cx="140304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0"/>
              </a:lnSpc>
            </a:pPr>
            <a:r>
              <a:rPr lang="en-US" sz="5500" spc="165">
                <a:solidFill>
                  <a:srgbClr val="01949A"/>
                </a:solidFill>
                <a:latin typeface="Raleway Bold Italics"/>
              </a:rPr>
              <a:t>Our Social Marketing Channels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6037" y="6421808"/>
            <a:ext cx="4725710" cy="1684509"/>
            <a:chOff x="0" y="0"/>
            <a:chExt cx="6300947" cy="22460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4149" y="-66675"/>
              <a:ext cx="625265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Twitter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57716"/>
              <a:ext cx="630094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33102" y="6415703"/>
            <a:ext cx="4725710" cy="1684509"/>
            <a:chOff x="0" y="0"/>
            <a:chExt cx="6300947" cy="224601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4149" y="-66675"/>
              <a:ext cx="625265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Facebook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57716"/>
              <a:ext cx="630094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31016" y="6409598"/>
            <a:ext cx="4725710" cy="1684509"/>
            <a:chOff x="0" y="0"/>
            <a:chExt cx="6300947" cy="224601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4149" y="-66675"/>
              <a:ext cx="625265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Instagram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57716"/>
              <a:ext cx="6300947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16538615" y="-776620"/>
            <a:ext cx="2212366" cy="3593078"/>
          </a:xfrm>
          <a:prstGeom prst="rect">
            <a:avLst/>
          </a:prstGeom>
          <a:solidFill>
            <a:srgbClr val="01949A"/>
          </a:solid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34867" y="2845185"/>
            <a:ext cx="3122181" cy="312218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47801" y="2845185"/>
            <a:ext cx="3122181" cy="312218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64302" y="2845185"/>
            <a:ext cx="3122181" cy="3122181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>
            <a:off x="-1254725" y="9656751"/>
            <a:ext cx="3878616" cy="1492154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64854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00722" y="1028700"/>
            <a:ext cx="18812033" cy="4203045"/>
            <a:chOff x="0" y="0"/>
            <a:chExt cx="76113093" cy="170054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6113091" cy="17005433"/>
            </a:xfrm>
            <a:custGeom>
              <a:avLst/>
              <a:gdLst/>
              <a:ahLst/>
              <a:cxnLst/>
              <a:rect r="r" b="b" t="t" l="l"/>
              <a:pathLst>
                <a:path h="17005433" w="76113091">
                  <a:moveTo>
                    <a:pt x="75887033" y="0"/>
                  </a:moveTo>
                  <a:lnTo>
                    <a:pt x="0" y="0"/>
                  </a:lnTo>
                  <a:lnTo>
                    <a:pt x="0" y="17005433"/>
                  </a:lnTo>
                  <a:lnTo>
                    <a:pt x="76113091" y="17005433"/>
                  </a:lnTo>
                  <a:lnTo>
                    <a:pt x="76113091" y="0"/>
                  </a:lnTo>
                  <a:lnTo>
                    <a:pt x="75887033" y="0"/>
                  </a:lnTo>
                  <a:close/>
                  <a:moveTo>
                    <a:pt x="75887033" y="16779373"/>
                  </a:moveTo>
                  <a:lnTo>
                    <a:pt x="228600" y="16779373"/>
                  </a:lnTo>
                  <a:lnTo>
                    <a:pt x="228600" y="228600"/>
                  </a:lnTo>
                  <a:lnTo>
                    <a:pt x="75887033" y="228600"/>
                  </a:lnTo>
                  <a:lnTo>
                    <a:pt x="75887033" y="1677937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37049" y="2167808"/>
            <a:ext cx="11245816" cy="1674885"/>
            <a:chOff x="0" y="0"/>
            <a:chExt cx="14994421" cy="22331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4994421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AVERAGE TIMELINE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9781" y="1528329"/>
              <a:ext cx="1441486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FROM START TO FINISH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91158" y="4931710"/>
            <a:ext cx="3204351" cy="3493691"/>
            <a:chOff x="0" y="0"/>
            <a:chExt cx="4272468" cy="46582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78638"/>
              <a:ext cx="427246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Week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60357"/>
              <a:ext cx="4272468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1696881" y="0"/>
              <a:ext cx="878705" cy="87870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5884041" y="4931710"/>
            <a:ext cx="3204351" cy="3493691"/>
            <a:chOff x="0" y="0"/>
            <a:chExt cx="4272468" cy="46582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678638"/>
              <a:ext cx="427246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Week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860357"/>
              <a:ext cx="4272468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696881" y="0"/>
              <a:ext cx="878705" cy="87870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9978235" y="4931710"/>
            <a:ext cx="3204351" cy="3493691"/>
            <a:chOff x="0" y="0"/>
            <a:chExt cx="4272468" cy="46582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678638"/>
              <a:ext cx="427246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Week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860357"/>
              <a:ext cx="4272468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696881" y="0"/>
              <a:ext cx="878705" cy="87870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3971117" y="4931710"/>
            <a:ext cx="3204351" cy="3493691"/>
            <a:chOff x="0" y="0"/>
            <a:chExt cx="4272468" cy="465825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678638"/>
              <a:ext cx="427246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Week 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860357"/>
              <a:ext cx="4272468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696881" y="0"/>
              <a:ext cx="878705" cy="878705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</p:grpSp>
      <p:sp>
        <p:nvSpPr>
          <p:cNvPr name="AutoShape 29" id="29"/>
          <p:cNvSpPr/>
          <p:nvPr/>
        </p:nvSpPr>
        <p:spPr>
          <a:xfrm rot="0">
            <a:off x="-667228" y="3388730"/>
            <a:ext cx="2212366" cy="3593078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30" id="30"/>
          <p:cNvSpPr/>
          <p:nvPr/>
        </p:nvSpPr>
        <p:spPr>
          <a:xfrm rot="0">
            <a:off x="15573293" y="-1026819"/>
            <a:ext cx="3878616" cy="3194627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4282" y="615788"/>
            <a:ext cx="18413582" cy="9419132"/>
            <a:chOff x="0" y="0"/>
            <a:chExt cx="74500969" cy="381096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500966" cy="38109612"/>
            </a:xfrm>
            <a:custGeom>
              <a:avLst/>
              <a:gdLst/>
              <a:ahLst/>
              <a:cxnLst/>
              <a:rect r="r" b="b" t="t" l="l"/>
              <a:pathLst>
                <a:path h="38109612" w="74500966">
                  <a:moveTo>
                    <a:pt x="74274908" y="0"/>
                  </a:moveTo>
                  <a:lnTo>
                    <a:pt x="0" y="0"/>
                  </a:lnTo>
                  <a:lnTo>
                    <a:pt x="0" y="38109612"/>
                  </a:lnTo>
                  <a:lnTo>
                    <a:pt x="74500966" y="38109612"/>
                  </a:lnTo>
                  <a:lnTo>
                    <a:pt x="74500966" y="0"/>
                  </a:lnTo>
                  <a:lnTo>
                    <a:pt x="74274908" y="0"/>
                  </a:lnTo>
                  <a:close/>
                  <a:moveTo>
                    <a:pt x="74274908" y="37883554"/>
                  </a:moveTo>
                  <a:lnTo>
                    <a:pt x="228600" y="37883554"/>
                  </a:lnTo>
                  <a:lnTo>
                    <a:pt x="228600" y="228600"/>
                  </a:lnTo>
                  <a:lnTo>
                    <a:pt x="74274908" y="228600"/>
                  </a:lnTo>
                  <a:lnTo>
                    <a:pt x="74274908" y="37883554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07819" y="-964154"/>
            <a:ext cx="18594696" cy="6847312"/>
            <a:chOff x="0" y="0"/>
            <a:chExt cx="75233753" cy="277040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5233752" cy="27704080"/>
            </a:xfrm>
            <a:custGeom>
              <a:avLst/>
              <a:gdLst/>
              <a:ahLst/>
              <a:cxnLst/>
              <a:rect r="r" b="b" t="t" l="l"/>
              <a:pathLst>
                <a:path h="27704080" w="75233752">
                  <a:moveTo>
                    <a:pt x="75007694" y="0"/>
                  </a:moveTo>
                  <a:lnTo>
                    <a:pt x="0" y="0"/>
                  </a:lnTo>
                  <a:lnTo>
                    <a:pt x="0" y="27704080"/>
                  </a:lnTo>
                  <a:lnTo>
                    <a:pt x="75233752" y="27704080"/>
                  </a:lnTo>
                  <a:lnTo>
                    <a:pt x="75233752" y="0"/>
                  </a:lnTo>
                  <a:lnTo>
                    <a:pt x="75007694" y="0"/>
                  </a:lnTo>
                  <a:close/>
                  <a:moveTo>
                    <a:pt x="75007694" y="27478019"/>
                  </a:moveTo>
                  <a:lnTo>
                    <a:pt x="228600" y="27478019"/>
                  </a:lnTo>
                  <a:lnTo>
                    <a:pt x="228600" y="228600"/>
                  </a:lnTo>
                  <a:lnTo>
                    <a:pt x="75007694" y="228600"/>
                  </a:lnTo>
                  <a:lnTo>
                    <a:pt x="75007694" y="27478019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94927" y="1529696"/>
            <a:ext cx="12115164" cy="1859611"/>
            <a:chOff x="0" y="0"/>
            <a:chExt cx="16153552" cy="247948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6153552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YOUR M&amp;P REALTY TEAM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74631"/>
              <a:ext cx="12531273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TRUSTWORTHY AND READY TO HELP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8223" y="8051824"/>
            <a:ext cx="4399705" cy="1183872"/>
            <a:chOff x="0" y="0"/>
            <a:chExt cx="5866273" cy="15784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86627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Geraldine Lim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6987"/>
              <a:ext cx="586627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Licensed Realtor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89677" y="8051824"/>
            <a:ext cx="4399705" cy="1183872"/>
            <a:chOff x="0" y="0"/>
            <a:chExt cx="5866273" cy="157849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586627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Roger Smith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6987"/>
              <a:ext cx="586627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Finance Specialist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34036" y="8051824"/>
            <a:ext cx="4399705" cy="1183872"/>
            <a:chOff x="0" y="0"/>
            <a:chExt cx="5866273" cy="157849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586627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Liana Webber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26987"/>
              <a:ext cx="586627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Consultant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876415" y="4231504"/>
            <a:ext cx="3303319" cy="3303306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821" r="-118457" t="-9324" b="-52761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937870" y="4231504"/>
            <a:ext cx="3303319" cy="3303306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47" b="-25047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982228" y="4231504"/>
            <a:ext cx="3303319" cy="3303306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-46789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 rot="0">
            <a:off x="16653915" y="952745"/>
            <a:ext cx="2465926" cy="3013513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25" id="25"/>
          <p:cNvSpPr/>
          <p:nvPr/>
        </p:nvSpPr>
        <p:spPr>
          <a:xfrm rot="0">
            <a:off x="-2194341" y="8532519"/>
            <a:ext cx="2973045" cy="2361502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7803" y="-1175072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00722" y="1750556"/>
            <a:ext cx="9430321" cy="8658453"/>
            <a:chOff x="0" y="0"/>
            <a:chExt cx="38154881" cy="3503192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8154880" cy="35031921"/>
            </a:xfrm>
            <a:custGeom>
              <a:avLst/>
              <a:gdLst/>
              <a:ahLst/>
              <a:cxnLst/>
              <a:rect r="r" b="b" t="t" l="l"/>
              <a:pathLst>
                <a:path h="35031921" w="38154880">
                  <a:moveTo>
                    <a:pt x="37928823" y="0"/>
                  </a:moveTo>
                  <a:lnTo>
                    <a:pt x="0" y="0"/>
                  </a:lnTo>
                  <a:lnTo>
                    <a:pt x="0" y="35031921"/>
                  </a:lnTo>
                  <a:lnTo>
                    <a:pt x="38154880" y="35031921"/>
                  </a:lnTo>
                  <a:lnTo>
                    <a:pt x="38154880" y="0"/>
                  </a:lnTo>
                  <a:lnTo>
                    <a:pt x="37928823" y="0"/>
                  </a:lnTo>
                  <a:close/>
                  <a:moveTo>
                    <a:pt x="37928823" y="34805860"/>
                  </a:moveTo>
                  <a:lnTo>
                    <a:pt x="228600" y="34805860"/>
                  </a:lnTo>
                  <a:lnTo>
                    <a:pt x="228600" y="228600"/>
                  </a:lnTo>
                  <a:lnTo>
                    <a:pt x="37928823" y="228600"/>
                  </a:lnTo>
                  <a:lnTo>
                    <a:pt x="37928823" y="34805860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64548" y="3785937"/>
            <a:ext cx="6210846" cy="2715126"/>
            <a:chOff x="0" y="0"/>
            <a:chExt cx="8281128" cy="36201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8281124" cy="2398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CONTACT INFORMATION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15318"/>
              <a:ext cx="8281128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TALK TO US!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60220" y="2324864"/>
            <a:ext cx="6899080" cy="5082871"/>
            <a:chOff x="0" y="0"/>
            <a:chExt cx="9198773" cy="677716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919877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Mailing Address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6987"/>
              <a:ext cx="919877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123 Anywhere St., Any City 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32657"/>
              <a:ext cx="919877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Phone Number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526319"/>
              <a:ext cx="919877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(123) 456-7890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131990"/>
              <a:ext cx="919877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Email Address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125651"/>
              <a:ext cx="9198773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hello@reallygreatsite.com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13935026" y="8901568"/>
            <a:ext cx="5472420" cy="1673268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17" id="17"/>
          <p:cNvSpPr/>
          <p:nvPr/>
        </p:nvSpPr>
        <p:spPr>
          <a:xfrm rot="0">
            <a:off x="1364548" y="-478056"/>
            <a:ext cx="2465926" cy="3013513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7145" y="1543050"/>
            <a:ext cx="17906462" cy="7318208"/>
            <a:chOff x="0" y="0"/>
            <a:chExt cx="72449173" cy="296093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449172" cy="29609318"/>
            </a:xfrm>
            <a:custGeom>
              <a:avLst/>
              <a:gdLst/>
              <a:ahLst/>
              <a:cxnLst/>
              <a:rect r="r" b="b" t="t" l="l"/>
              <a:pathLst>
                <a:path h="29609318" w="72449172">
                  <a:moveTo>
                    <a:pt x="72223114" y="0"/>
                  </a:moveTo>
                  <a:lnTo>
                    <a:pt x="0" y="0"/>
                  </a:lnTo>
                  <a:lnTo>
                    <a:pt x="0" y="29609318"/>
                  </a:lnTo>
                  <a:lnTo>
                    <a:pt x="72449172" y="29609318"/>
                  </a:lnTo>
                  <a:lnTo>
                    <a:pt x="72449172" y="0"/>
                  </a:lnTo>
                  <a:lnTo>
                    <a:pt x="72223114" y="0"/>
                  </a:lnTo>
                  <a:close/>
                  <a:moveTo>
                    <a:pt x="72223114" y="29383258"/>
                  </a:moveTo>
                  <a:lnTo>
                    <a:pt x="228600" y="29383258"/>
                  </a:lnTo>
                  <a:lnTo>
                    <a:pt x="228600" y="228600"/>
                  </a:lnTo>
                  <a:lnTo>
                    <a:pt x="72223114" y="228600"/>
                  </a:lnTo>
                  <a:lnTo>
                    <a:pt x="72223114" y="2938325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009431" y="-380375"/>
            <a:ext cx="16493772" cy="10034920"/>
            <a:chOff x="0" y="0"/>
            <a:chExt cx="66733458" cy="4060107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6733458" cy="40601078"/>
            </a:xfrm>
            <a:custGeom>
              <a:avLst/>
              <a:gdLst/>
              <a:ahLst/>
              <a:cxnLst/>
              <a:rect r="r" b="b" t="t" l="l"/>
              <a:pathLst>
                <a:path h="40601078" w="66733458">
                  <a:moveTo>
                    <a:pt x="66507401" y="0"/>
                  </a:moveTo>
                  <a:lnTo>
                    <a:pt x="0" y="0"/>
                  </a:lnTo>
                  <a:lnTo>
                    <a:pt x="0" y="40601078"/>
                  </a:lnTo>
                  <a:lnTo>
                    <a:pt x="66733458" y="40601078"/>
                  </a:lnTo>
                  <a:lnTo>
                    <a:pt x="66733458" y="0"/>
                  </a:lnTo>
                  <a:lnTo>
                    <a:pt x="66507401" y="0"/>
                  </a:lnTo>
                  <a:close/>
                  <a:moveTo>
                    <a:pt x="66507401" y="40375018"/>
                  </a:moveTo>
                  <a:lnTo>
                    <a:pt x="228600" y="40375018"/>
                  </a:lnTo>
                  <a:lnTo>
                    <a:pt x="228600" y="228600"/>
                  </a:lnTo>
                  <a:lnTo>
                    <a:pt x="66507401" y="228600"/>
                  </a:lnTo>
                  <a:lnTo>
                    <a:pt x="66507401" y="4037501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372328" y="3884335"/>
            <a:ext cx="9543343" cy="2518329"/>
            <a:chOff x="0" y="0"/>
            <a:chExt cx="12724458" cy="33577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2724458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THANK YOU!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14545" y="1900870"/>
              <a:ext cx="9295367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01949A"/>
                  </a:solidFill>
                  <a:latin typeface="Raleway Italics"/>
                </a:rPr>
                <a:t>Looking forward to working together.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-772599" y="0"/>
            <a:ext cx="4711741" cy="3013513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0" id="10"/>
          <p:cNvSpPr/>
          <p:nvPr/>
        </p:nvSpPr>
        <p:spPr>
          <a:xfrm rot="0">
            <a:off x="16027684" y="2061755"/>
            <a:ext cx="3190382" cy="7432698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0417" y="615048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81309" y="2281298"/>
            <a:ext cx="9756326" cy="9056904"/>
            <a:chOff x="0" y="0"/>
            <a:chExt cx="39473893" cy="3664404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9473891" cy="36644045"/>
            </a:xfrm>
            <a:custGeom>
              <a:avLst/>
              <a:gdLst/>
              <a:ahLst/>
              <a:cxnLst/>
              <a:rect r="r" b="b" t="t" l="l"/>
              <a:pathLst>
                <a:path h="36644045" w="39473891">
                  <a:moveTo>
                    <a:pt x="39247834" y="0"/>
                  </a:moveTo>
                  <a:lnTo>
                    <a:pt x="0" y="0"/>
                  </a:lnTo>
                  <a:lnTo>
                    <a:pt x="0" y="36644045"/>
                  </a:lnTo>
                  <a:lnTo>
                    <a:pt x="39473891" y="36644045"/>
                  </a:lnTo>
                  <a:lnTo>
                    <a:pt x="39473891" y="0"/>
                  </a:lnTo>
                  <a:lnTo>
                    <a:pt x="39247834" y="0"/>
                  </a:lnTo>
                  <a:close/>
                  <a:moveTo>
                    <a:pt x="39247834" y="36417985"/>
                  </a:moveTo>
                  <a:lnTo>
                    <a:pt x="228600" y="36417985"/>
                  </a:lnTo>
                  <a:lnTo>
                    <a:pt x="228600" y="228600"/>
                  </a:lnTo>
                  <a:lnTo>
                    <a:pt x="39247834" y="228600"/>
                  </a:lnTo>
                  <a:lnTo>
                    <a:pt x="39247834" y="36417985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281298"/>
            <a:ext cx="8130653" cy="5376812"/>
            <a:chOff x="0" y="0"/>
            <a:chExt cx="10840871" cy="71690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0840871" cy="2398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01949A"/>
                  </a:solidFill>
                  <a:latin typeface="Raleway Bold Italics"/>
                </a:rPr>
                <a:t>ABOUT MEYER &amp; PARKS REALTY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11419"/>
              <a:ext cx="929536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AN INTRODUCTION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22073"/>
              <a:ext cx="9102179" cy="274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5820790" y="5852756"/>
            <a:ext cx="2828154" cy="4860877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11" id="11"/>
          <p:cNvSpPr/>
          <p:nvPr/>
        </p:nvSpPr>
        <p:spPr>
          <a:xfrm rot="0">
            <a:off x="-1359743" y="-493257"/>
            <a:ext cx="2719485" cy="2216611"/>
          </a:xfrm>
          <a:prstGeom prst="rect">
            <a:avLst/>
          </a:prstGeom>
          <a:solidFill>
            <a:srgbClr val="CD0046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29166" t="0" r="1118" b="0"/>
          <a:stretch>
            <a:fillRect/>
          </a:stretch>
        </p:blipFill>
        <p:spPr>
          <a:xfrm flipH="false" flipV="false" rot="0">
            <a:off x="10132278" y="1028700"/>
            <a:ext cx="712702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5831" y="-1464854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5081082" cy="10324703"/>
            <a:chOff x="0" y="0"/>
            <a:chExt cx="61017743" cy="417735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017745" cy="41773534"/>
            </a:xfrm>
            <a:custGeom>
              <a:avLst/>
              <a:gdLst/>
              <a:ahLst/>
              <a:cxnLst/>
              <a:rect r="r" b="b" t="t" l="l"/>
              <a:pathLst>
                <a:path h="41773534" w="61017745">
                  <a:moveTo>
                    <a:pt x="60791682" y="0"/>
                  </a:moveTo>
                  <a:lnTo>
                    <a:pt x="0" y="0"/>
                  </a:lnTo>
                  <a:lnTo>
                    <a:pt x="0" y="41773534"/>
                  </a:lnTo>
                  <a:lnTo>
                    <a:pt x="61017745" y="41773534"/>
                  </a:lnTo>
                  <a:lnTo>
                    <a:pt x="61017745" y="0"/>
                  </a:lnTo>
                  <a:lnTo>
                    <a:pt x="60791682" y="0"/>
                  </a:lnTo>
                  <a:close/>
                  <a:moveTo>
                    <a:pt x="60791682" y="41547473"/>
                  </a:moveTo>
                  <a:lnTo>
                    <a:pt x="228600" y="41547473"/>
                  </a:lnTo>
                  <a:lnTo>
                    <a:pt x="228600" y="228600"/>
                  </a:lnTo>
                  <a:lnTo>
                    <a:pt x="60791682" y="228600"/>
                  </a:lnTo>
                  <a:lnTo>
                    <a:pt x="60791682" y="4154747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5155603" y="-1014239"/>
            <a:ext cx="3769947" cy="3629301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7" id="7"/>
          <p:cNvSpPr/>
          <p:nvPr/>
        </p:nvSpPr>
        <p:spPr>
          <a:xfrm rot="0">
            <a:off x="-1081836" y="8086330"/>
            <a:ext cx="5291306" cy="3484410"/>
          </a:xfrm>
          <a:prstGeom prst="rect">
            <a:avLst/>
          </a:prstGeom>
          <a:solidFill>
            <a:srgbClr val="CD0046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932220" y="2249324"/>
            <a:ext cx="8529107" cy="3695013"/>
            <a:chOff x="0" y="0"/>
            <a:chExt cx="11372142" cy="49266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00741"/>
              <a:ext cx="11372142" cy="3525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40"/>
                </a:lnSpc>
              </a:pPr>
              <a:r>
                <a:rPr lang="en-US" sz="5500" spc="165">
                  <a:solidFill>
                    <a:srgbClr val="01949A"/>
                  </a:solidFill>
                  <a:latin typeface="Raleway Bold Italics"/>
                </a:rPr>
                <a:t>The strength of a nation derives from the integrity of the home.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026130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OUR NORTH STAR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039911" y="8370332"/>
            <a:ext cx="5595058" cy="63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6"/>
              </a:lnSpc>
            </a:pPr>
            <a:r>
              <a:rPr lang="en-US" sz="3200" spc="288">
                <a:solidFill>
                  <a:srgbClr val="CD0046"/>
                </a:solidFill>
                <a:latin typeface="Raleway Italics"/>
              </a:rPr>
              <a:t>- Confucius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09782" y="796666"/>
            <a:ext cx="1339453" cy="1017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64854"/>
            <a:ext cx="18015131" cy="10723154"/>
            <a:chOff x="0" y="0"/>
            <a:chExt cx="72888844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91110" y="2281298"/>
            <a:ext cx="7582957" cy="9056904"/>
            <a:chOff x="0" y="0"/>
            <a:chExt cx="30680484" cy="3664404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0680484" cy="36644045"/>
            </a:xfrm>
            <a:custGeom>
              <a:avLst/>
              <a:gdLst/>
              <a:ahLst/>
              <a:cxnLst/>
              <a:rect r="r" b="b" t="t" l="l"/>
              <a:pathLst>
                <a:path h="36644045" w="30680484">
                  <a:moveTo>
                    <a:pt x="30454423" y="0"/>
                  </a:moveTo>
                  <a:lnTo>
                    <a:pt x="0" y="0"/>
                  </a:lnTo>
                  <a:lnTo>
                    <a:pt x="0" y="36644045"/>
                  </a:lnTo>
                  <a:lnTo>
                    <a:pt x="30680484" y="36644045"/>
                  </a:lnTo>
                  <a:lnTo>
                    <a:pt x="30680484" y="0"/>
                  </a:lnTo>
                  <a:lnTo>
                    <a:pt x="30454423" y="0"/>
                  </a:lnTo>
                  <a:close/>
                  <a:moveTo>
                    <a:pt x="30454423" y="36417985"/>
                  </a:moveTo>
                  <a:lnTo>
                    <a:pt x="228600" y="36417985"/>
                  </a:lnTo>
                  <a:lnTo>
                    <a:pt x="228600" y="228600"/>
                  </a:lnTo>
                  <a:lnTo>
                    <a:pt x="30454423" y="228600"/>
                  </a:lnTo>
                  <a:lnTo>
                    <a:pt x="30454423" y="36417985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512859" y="2281298"/>
            <a:ext cx="8130653" cy="4481462"/>
            <a:chOff x="0" y="0"/>
            <a:chExt cx="10840871" cy="59752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0840871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01949A"/>
                  </a:solidFill>
                  <a:latin typeface="Raleway Bold Italics"/>
                </a:rPr>
                <a:t>OUR BEGINNINGS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17619"/>
              <a:ext cx="929536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THE MEYER &amp; PARKS STORY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28273"/>
              <a:ext cx="9102179" cy="274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4440759" y="8204329"/>
            <a:ext cx="4603072" cy="2107942"/>
          </a:xfrm>
          <a:prstGeom prst="rect">
            <a:avLst/>
          </a:prstGeom>
          <a:solidFill>
            <a:srgbClr val="01949A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845" t="0" r="27845" b="0"/>
          <a:stretch>
            <a:fillRect/>
          </a:stretch>
        </p:blipFill>
        <p:spPr>
          <a:xfrm flipH="false" flipV="false" rot="0">
            <a:off x="1432186" y="-181109"/>
            <a:ext cx="5967892" cy="8990279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-1359743" y="-493257"/>
            <a:ext cx="3588833" cy="2216611"/>
          </a:xfrm>
          <a:prstGeom prst="rect">
            <a:avLst/>
          </a:prstGeom>
          <a:solidFill>
            <a:srgbClr val="CD0046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5966" y="708515"/>
            <a:ext cx="18739587" cy="10723154"/>
            <a:chOff x="0" y="0"/>
            <a:chExt cx="75819980" cy="43385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5819980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5819980">
                  <a:moveTo>
                    <a:pt x="75593922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5819980" y="43385659"/>
                  </a:lnTo>
                  <a:lnTo>
                    <a:pt x="75819980" y="0"/>
                  </a:lnTo>
                  <a:lnTo>
                    <a:pt x="75593922" y="0"/>
                  </a:lnTo>
                  <a:close/>
                  <a:moveTo>
                    <a:pt x="75593922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5593922" y="228600"/>
                  </a:lnTo>
                  <a:lnTo>
                    <a:pt x="75593922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19387" y="-800553"/>
            <a:ext cx="8633419" cy="9056904"/>
            <a:chOff x="0" y="0"/>
            <a:chExt cx="34930632" cy="3664404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4930631" cy="36644045"/>
            </a:xfrm>
            <a:custGeom>
              <a:avLst/>
              <a:gdLst/>
              <a:ahLst/>
              <a:cxnLst/>
              <a:rect r="r" b="b" t="t" l="l"/>
              <a:pathLst>
                <a:path h="36644045" w="34930631">
                  <a:moveTo>
                    <a:pt x="34704573" y="0"/>
                  </a:moveTo>
                  <a:lnTo>
                    <a:pt x="0" y="0"/>
                  </a:lnTo>
                  <a:lnTo>
                    <a:pt x="0" y="36644045"/>
                  </a:lnTo>
                  <a:lnTo>
                    <a:pt x="34930631" y="36644045"/>
                  </a:lnTo>
                  <a:lnTo>
                    <a:pt x="34930631" y="0"/>
                  </a:lnTo>
                  <a:lnTo>
                    <a:pt x="34704573" y="0"/>
                  </a:lnTo>
                  <a:close/>
                  <a:moveTo>
                    <a:pt x="34704573" y="36417985"/>
                  </a:moveTo>
                  <a:lnTo>
                    <a:pt x="228600" y="36417985"/>
                  </a:lnTo>
                  <a:lnTo>
                    <a:pt x="228600" y="228600"/>
                  </a:lnTo>
                  <a:lnTo>
                    <a:pt x="34704573" y="228600"/>
                  </a:lnTo>
                  <a:lnTo>
                    <a:pt x="34704573" y="36417985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31990" t="0" r="0" b="0"/>
          <a:stretch>
            <a:fillRect/>
          </a:stretch>
        </p:blipFill>
        <p:spPr>
          <a:xfrm flipH="false" flipV="false" rot="0">
            <a:off x="11587236" y="-800553"/>
            <a:ext cx="5315881" cy="11888106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5810387" y="-638149"/>
            <a:ext cx="3588833" cy="3122181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8" id="8"/>
          <p:cNvSpPr/>
          <p:nvPr/>
        </p:nvSpPr>
        <p:spPr>
          <a:xfrm rot="0">
            <a:off x="10426719" y="8037817"/>
            <a:ext cx="2321034" cy="3049736"/>
          </a:xfrm>
          <a:prstGeom prst="rect">
            <a:avLst/>
          </a:prstGeom>
          <a:solidFill>
            <a:srgbClr val="01949A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028700" y="1608265"/>
            <a:ext cx="8710218" cy="6125161"/>
            <a:chOff x="0" y="0"/>
            <a:chExt cx="11613624" cy="816688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11613624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01949A"/>
                  </a:solidFill>
                  <a:latin typeface="Raleway Bold Italics"/>
                </a:rPr>
                <a:t>WHAT WE DO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35581"/>
              <a:ext cx="10937469" cy="794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6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Finding Value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78019"/>
              <a:ext cx="10937469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271464"/>
              <a:ext cx="10937469" cy="794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6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Increasing Value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13903"/>
              <a:ext cx="10937469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572932"/>
              <a:ext cx="10937469" cy="794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6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Matching People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515371"/>
              <a:ext cx="10937469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2912" y="412912"/>
            <a:ext cx="17435566" cy="10324703"/>
            <a:chOff x="0" y="0"/>
            <a:chExt cx="70543935" cy="417735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0543936" cy="41773534"/>
            </a:xfrm>
            <a:custGeom>
              <a:avLst/>
              <a:gdLst/>
              <a:ahLst/>
              <a:cxnLst/>
              <a:rect r="r" b="b" t="t" l="l"/>
              <a:pathLst>
                <a:path h="41773534" w="70543936">
                  <a:moveTo>
                    <a:pt x="70317872" y="0"/>
                  </a:moveTo>
                  <a:lnTo>
                    <a:pt x="0" y="0"/>
                  </a:lnTo>
                  <a:lnTo>
                    <a:pt x="0" y="41773534"/>
                  </a:lnTo>
                  <a:lnTo>
                    <a:pt x="70543936" y="41773534"/>
                  </a:lnTo>
                  <a:lnTo>
                    <a:pt x="70543936" y="0"/>
                  </a:lnTo>
                  <a:lnTo>
                    <a:pt x="70317872" y="0"/>
                  </a:lnTo>
                  <a:close/>
                  <a:moveTo>
                    <a:pt x="70317872" y="41547473"/>
                  </a:moveTo>
                  <a:lnTo>
                    <a:pt x="228600" y="41547473"/>
                  </a:lnTo>
                  <a:lnTo>
                    <a:pt x="228600" y="228600"/>
                  </a:lnTo>
                  <a:lnTo>
                    <a:pt x="70317872" y="228600"/>
                  </a:lnTo>
                  <a:lnTo>
                    <a:pt x="70317872" y="4154747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55831" y="-798614"/>
            <a:ext cx="18015131" cy="10723154"/>
            <a:chOff x="0" y="0"/>
            <a:chExt cx="72888844" cy="4338565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2888841" cy="43385659"/>
            </a:xfrm>
            <a:custGeom>
              <a:avLst/>
              <a:gdLst/>
              <a:ahLst/>
              <a:cxnLst/>
              <a:rect r="r" b="b" t="t" l="l"/>
              <a:pathLst>
                <a:path h="43385659" w="72888841">
                  <a:moveTo>
                    <a:pt x="72662783" y="0"/>
                  </a:moveTo>
                  <a:lnTo>
                    <a:pt x="0" y="0"/>
                  </a:lnTo>
                  <a:lnTo>
                    <a:pt x="0" y="43385659"/>
                  </a:lnTo>
                  <a:lnTo>
                    <a:pt x="72888841" y="43385659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43159598"/>
                  </a:moveTo>
                  <a:lnTo>
                    <a:pt x="228600" y="43159598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43159598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29760" y="1333804"/>
            <a:ext cx="11028479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348">
                <a:solidFill>
                  <a:srgbClr val="CD0046"/>
                </a:solidFill>
                <a:latin typeface="Raleway Bold Italics"/>
              </a:rPr>
              <a:t>SERVICES OFFERED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48804" y="2650493"/>
            <a:ext cx="89637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spc="272">
                <a:solidFill>
                  <a:srgbClr val="01949A"/>
                </a:solidFill>
                <a:latin typeface="Raleway"/>
              </a:rPr>
              <a:t>COUNT ON US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-755831" y="9258300"/>
            <a:ext cx="3443942" cy="1292185"/>
          </a:xfrm>
          <a:prstGeom prst="rect">
            <a:avLst/>
          </a:prstGeom>
          <a:solidFill>
            <a:srgbClr val="01949A"/>
          </a:solidFill>
        </p:spPr>
      </p:sp>
      <p:sp>
        <p:nvSpPr>
          <p:cNvPr name="AutoShape 9" id="9"/>
          <p:cNvSpPr/>
          <p:nvPr/>
        </p:nvSpPr>
        <p:spPr>
          <a:xfrm rot="0">
            <a:off x="16566029" y="945449"/>
            <a:ext cx="3443942" cy="3448187"/>
          </a:xfrm>
          <a:prstGeom prst="rect">
            <a:avLst/>
          </a:prstGeom>
          <a:solidFill>
            <a:srgbClr val="CD0046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7215819" y="4278103"/>
            <a:ext cx="3856362" cy="4336393"/>
            <a:chOff x="0" y="0"/>
            <a:chExt cx="5141816" cy="57818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130348"/>
              <a:ext cx="5141816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Staging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400645" y="0"/>
              <a:ext cx="4340527" cy="4340527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2057179" y="4278103"/>
            <a:ext cx="3856362" cy="4336393"/>
            <a:chOff x="0" y="0"/>
            <a:chExt cx="5141816" cy="578185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130348"/>
              <a:ext cx="5141816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Marketing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400645" y="0"/>
              <a:ext cx="4340527" cy="4340527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2278388" y="4278103"/>
            <a:ext cx="3856362" cy="4336393"/>
            <a:chOff x="0" y="0"/>
            <a:chExt cx="5141816" cy="578185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130348"/>
              <a:ext cx="5141816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Pre-Inspection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00645" y="0"/>
              <a:ext cx="4340527" cy="4340527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0046"/>
              </a:solidFill>
            </p:spPr>
          </p:sp>
        </p:grp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65712" y="975280"/>
              <a:ext cx="2410391" cy="2410391"/>
            </a:xfrm>
            <a:prstGeom prst="rect">
              <a:avLst/>
            </a:prstGeom>
          </p:spPr>
        </p:pic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69226" y="5082965"/>
            <a:ext cx="1522938" cy="1522938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45778" y="3816853"/>
            <a:ext cx="2879164" cy="4055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358" y="1627987"/>
            <a:ext cx="19065593" cy="9310464"/>
            <a:chOff x="0" y="0"/>
            <a:chExt cx="77138991" cy="3766994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7138994" cy="37669943"/>
            </a:xfrm>
            <a:custGeom>
              <a:avLst/>
              <a:gdLst/>
              <a:ahLst/>
              <a:cxnLst/>
              <a:rect r="r" b="b" t="t" l="l"/>
              <a:pathLst>
                <a:path h="37669943" w="77138994">
                  <a:moveTo>
                    <a:pt x="76912930" y="0"/>
                  </a:moveTo>
                  <a:lnTo>
                    <a:pt x="0" y="0"/>
                  </a:lnTo>
                  <a:lnTo>
                    <a:pt x="0" y="37669943"/>
                  </a:lnTo>
                  <a:lnTo>
                    <a:pt x="77138994" y="37669943"/>
                  </a:lnTo>
                  <a:lnTo>
                    <a:pt x="77138994" y="0"/>
                  </a:lnTo>
                  <a:lnTo>
                    <a:pt x="76912930" y="0"/>
                  </a:lnTo>
                  <a:close/>
                  <a:moveTo>
                    <a:pt x="76912930" y="37443882"/>
                  </a:moveTo>
                  <a:lnTo>
                    <a:pt x="228600" y="37443882"/>
                  </a:lnTo>
                  <a:lnTo>
                    <a:pt x="228600" y="228600"/>
                  </a:lnTo>
                  <a:lnTo>
                    <a:pt x="76912930" y="228600"/>
                  </a:lnTo>
                  <a:lnTo>
                    <a:pt x="76912930" y="37443882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325784" y="-999909"/>
            <a:ext cx="8379859" cy="9056904"/>
            <a:chOff x="0" y="0"/>
            <a:chExt cx="33904734" cy="3664404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3904734" cy="36644045"/>
            </a:xfrm>
            <a:custGeom>
              <a:avLst/>
              <a:gdLst/>
              <a:ahLst/>
              <a:cxnLst/>
              <a:rect r="r" b="b" t="t" l="l"/>
              <a:pathLst>
                <a:path h="36644045" w="33904734">
                  <a:moveTo>
                    <a:pt x="33678673" y="0"/>
                  </a:moveTo>
                  <a:lnTo>
                    <a:pt x="0" y="0"/>
                  </a:lnTo>
                  <a:lnTo>
                    <a:pt x="0" y="36644045"/>
                  </a:lnTo>
                  <a:lnTo>
                    <a:pt x="33904734" y="36644045"/>
                  </a:lnTo>
                  <a:lnTo>
                    <a:pt x="33904734" y="0"/>
                  </a:lnTo>
                  <a:lnTo>
                    <a:pt x="33678673" y="0"/>
                  </a:lnTo>
                  <a:close/>
                  <a:moveTo>
                    <a:pt x="33678673" y="36417985"/>
                  </a:moveTo>
                  <a:lnTo>
                    <a:pt x="228600" y="36417985"/>
                  </a:lnTo>
                  <a:lnTo>
                    <a:pt x="228600" y="228600"/>
                  </a:lnTo>
                  <a:lnTo>
                    <a:pt x="33678673" y="228600"/>
                  </a:lnTo>
                  <a:lnTo>
                    <a:pt x="33678673" y="36417985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40413" y="2830845"/>
            <a:ext cx="8818887" cy="5226150"/>
            <a:chOff x="0" y="0"/>
            <a:chExt cx="11758516" cy="6968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1758516" cy="120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spc="348">
                  <a:solidFill>
                    <a:srgbClr val="CD0046"/>
                  </a:solidFill>
                  <a:latin typeface="Raleway Bold Italics"/>
                </a:rPr>
                <a:t>SAM ROBINSONS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36938"/>
              <a:ext cx="10454498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01949A"/>
                  </a:solidFill>
                  <a:latin typeface="Raleway"/>
                </a:rPr>
                <a:t>LICENSED REALTOR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66645"/>
              <a:ext cx="1045449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Background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63731"/>
              <a:ext cx="10454498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519604"/>
              <a:ext cx="1045449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CD0046"/>
                  </a:solidFill>
                  <a:latin typeface="Raleway Italics"/>
                </a:rPr>
                <a:t>Expertise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316690"/>
              <a:ext cx="10454498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86400" cy="82296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>
            <a:off x="15810387" y="-638149"/>
            <a:ext cx="3588833" cy="3122181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5" id="15"/>
          <p:cNvSpPr/>
          <p:nvPr/>
        </p:nvSpPr>
        <p:spPr>
          <a:xfrm rot="0">
            <a:off x="-403906" y="7733432"/>
            <a:ext cx="2321034" cy="3049736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64854"/>
            <a:ext cx="18015131" cy="6919757"/>
            <a:chOff x="0" y="0"/>
            <a:chExt cx="72888844" cy="279971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2888841" cy="27997193"/>
            </a:xfrm>
            <a:custGeom>
              <a:avLst/>
              <a:gdLst/>
              <a:ahLst/>
              <a:cxnLst/>
              <a:rect r="r" b="b" t="t" l="l"/>
              <a:pathLst>
                <a:path h="27997193" w="72888841">
                  <a:moveTo>
                    <a:pt x="72662783" y="0"/>
                  </a:moveTo>
                  <a:lnTo>
                    <a:pt x="0" y="0"/>
                  </a:lnTo>
                  <a:lnTo>
                    <a:pt x="0" y="27997193"/>
                  </a:lnTo>
                  <a:lnTo>
                    <a:pt x="72888841" y="27997193"/>
                  </a:lnTo>
                  <a:lnTo>
                    <a:pt x="72888841" y="0"/>
                  </a:lnTo>
                  <a:lnTo>
                    <a:pt x="72662783" y="0"/>
                  </a:lnTo>
                  <a:close/>
                  <a:moveTo>
                    <a:pt x="72662783" y="27771133"/>
                  </a:moveTo>
                  <a:lnTo>
                    <a:pt x="228600" y="27771133"/>
                  </a:lnTo>
                  <a:lnTo>
                    <a:pt x="228600" y="228600"/>
                  </a:lnTo>
                  <a:lnTo>
                    <a:pt x="72662783" y="228600"/>
                  </a:lnTo>
                  <a:lnTo>
                    <a:pt x="72662783" y="27771133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62931" y="-707684"/>
            <a:ext cx="5880484" cy="9056904"/>
            <a:chOff x="0" y="0"/>
            <a:chExt cx="23792315" cy="3664404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792315" cy="36644045"/>
            </a:xfrm>
            <a:custGeom>
              <a:avLst/>
              <a:gdLst/>
              <a:ahLst/>
              <a:cxnLst/>
              <a:rect r="r" b="b" t="t" l="l"/>
              <a:pathLst>
                <a:path h="36644045" w="23792315">
                  <a:moveTo>
                    <a:pt x="23566255" y="0"/>
                  </a:moveTo>
                  <a:lnTo>
                    <a:pt x="0" y="0"/>
                  </a:lnTo>
                  <a:lnTo>
                    <a:pt x="0" y="36644045"/>
                  </a:lnTo>
                  <a:lnTo>
                    <a:pt x="23792315" y="36644045"/>
                  </a:lnTo>
                  <a:lnTo>
                    <a:pt x="23792315" y="0"/>
                  </a:lnTo>
                  <a:lnTo>
                    <a:pt x="23566255" y="0"/>
                  </a:lnTo>
                  <a:close/>
                  <a:moveTo>
                    <a:pt x="23566255" y="36417985"/>
                  </a:moveTo>
                  <a:lnTo>
                    <a:pt x="228600" y="36417985"/>
                  </a:lnTo>
                  <a:lnTo>
                    <a:pt x="228600" y="228600"/>
                  </a:lnTo>
                  <a:lnTo>
                    <a:pt x="23566255" y="228600"/>
                  </a:lnTo>
                  <a:lnTo>
                    <a:pt x="23566255" y="36417985"/>
                  </a:lnTo>
                  <a:close/>
                </a:path>
              </a:pathLst>
            </a:custGeom>
            <a:solidFill>
              <a:srgbClr val="01949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80340" y="5940544"/>
            <a:ext cx="19048679" cy="4744907"/>
            <a:chOff x="0" y="0"/>
            <a:chExt cx="25398239" cy="632654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5867" t="0" r="5867" b="0"/>
            <a:stretch>
              <a:fillRect/>
            </a:stretch>
          </p:blipFill>
          <p:spPr>
            <a:xfrm>
              <a:off x="0" y="0"/>
              <a:ext cx="8381413" cy="632654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5867" t="0" r="5867" b="0"/>
            <a:stretch>
              <a:fillRect/>
            </a:stretch>
          </p:blipFill>
          <p:spPr>
            <a:xfrm>
              <a:off x="8508413" y="0"/>
              <a:ext cx="8381413" cy="6326543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5784" t="0" r="5784" b="0"/>
            <a:stretch>
              <a:fillRect/>
            </a:stretch>
          </p:blipFill>
          <p:spPr>
            <a:xfrm>
              <a:off x="17016826" y="0"/>
              <a:ext cx="8381413" cy="632654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5174035" y="1545324"/>
            <a:ext cx="9724460" cy="2275444"/>
            <a:chOff x="0" y="0"/>
            <a:chExt cx="12965947" cy="30339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296594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272">
                  <a:solidFill>
                    <a:srgbClr val="CD0046"/>
                  </a:solidFill>
                  <a:latin typeface="Raleway"/>
                </a:rPr>
                <a:t>OUR TRACK RECORD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85416"/>
              <a:ext cx="12965947" cy="2048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01949A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6136392" y="3893812"/>
            <a:ext cx="3588833" cy="3122181"/>
          </a:xfrm>
          <a:prstGeom prst="rect">
            <a:avLst/>
          </a:prstGeom>
          <a:solidFill>
            <a:srgbClr val="CD0046"/>
          </a:solidFill>
        </p:spPr>
      </p:sp>
      <p:sp>
        <p:nvSpPr>
          <p:cNvPr name="AutoShape 14" id="14"/>
          <p:cNvSpPr/>
          <p:nvPr/>
        </p:nvSpPr>
        <p:spPr>
          <a:xfrm rot="0">
            <a:off x="-522689" y="-1524868"/>
            <a:ext cx="3697502" cy="3049736"/>
          </a:xfrm>
          <a:prstGeom prst="rect">
            <a:avLst/>
          </a:prstGeom>
          <a:solidFill>
            <a:srgbClr val="01949A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DAEpSDvrPiw</dc:identifier>
  <dcterms:modified xsi:type="dcterms:W3CDTF">2011-08-01T06:04:30Z</dcterms:modified>
  <cp:revision>1</cp:revision>
  <dc:title>Black and Green Modern Social Media Marketing Trends Presentation</dc:title>
</cp:coreProperties>
</file>